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46"/>
    <p:sldId id="257" r:id="rId47"/>
    <p:sldId id="258" r:id="rId48"/>
    <p:sldId id="259" r:id="rId49"/>
    <p:sldId id="260" r:id="rId50"/>
    <p:sldId id="261" r:id="rId51"/>
    <p:sldId id="262" r:id="rId52"/>
    <p:sldId id="263" r:id="rId53"/>
    <p:sldId id="264" r:id="rId54"/>
    <p:sldId id="265" r:id="rId55"/>
    <p:sldId id="266" r:id="rId56"/>
  </p:sldIdLst>
  <p:sldSz cx="18288000" cy="10287000"/>
  <p:notesSz cx="6858000" cy="9144000"/>
  <p:embeddedFontLst>
    <p:embeddedFont>
      <p:font typeface="Montserrat Classic" charset="1" panose="00000500000000000000"/>
      <p:regular r:id="rId6"/>
    </p:embeddedFont>
    <p:embeddedFont>
      <p:font typeface="Montserrat Classic Bold" charset="1" panose="00000800000000000000"/>
      <p:regular r:id="rId7"/>
    </p:embeddedFont>
    <p:embeddedFont>
      <p:font typeface="Sniglet" charset="1" panose="04070505030100020000"/>
      <p:regular r:id="rId8"/>
    </p:embeddedFont>
    <p:embeddedFont>
      <p:font typeface="Arimo" charset="1" panose="020B0604020202020204"/>
      <p:regular r:id="rId9"/>
    </p:embeddedFont>
    <p:embeddedFont>
      <p:font typeface="Arimo Bold" charset="1" panose="020B0704020202020204"/>
      <p:regular r:id="rId10"/>
    </p:embeddedFont>
    <p:embeddedFont>
      <p:font typeface="Arimo Italics" charset="1" panose="020B0604020202090204"/>
      <p:regular r:id="rId11"/>
    </p:embeddedFont>
    <p:embeddedFont>
      <p:font typeface="Arimo Bold Italics" charset="1" panose="020B0704020202090204"/>
      <p:regular r:id="rId12"/>
    </p:embeddedFont>
    <p:embeddedFont>
      <p:font typeface="Open Sans Extra Bold" charset="1" panose="020B0906030804020204"/>
      <p:regular r:id="rId13"/>
    </p:embeddedFont>
    <p:embeddedFont>
      <p:font typeface="Open Sans Extra Bold Italics" charset="1" panose="020B0906030804020204"/>
      <p:regular r:id="rId14"/>
    </p:embeddedFont>
    <p:embeddedFont>
      <p:font typeface="Hibernate" charset="1" panose="02000503000000000000"/>
      <p:regular r:id="rId15"/>
    </p:embeddedFont>
    <p:embeddedFont>
      <p:font typeface="Agrandir" charset="1" panose="00000500000000000000"/>
      <p:regular r:id="rId16"/>
    </p:embeddedFont>
    <p:embeddedFont>
      <p:font typeface="Agrandir Bold" charset="1" panose="00000800000000000000"/>
      <p:regular r:id="rId17"/>
    </p:embeddedFont>
    <p:embeddedFont>
      <p:font typeface="Agrandir Italics" charset="1" panose="00000500000000000000"/>
      <p:regular r:id="rId18"/>
    </p:embeddedFont>
    <p:embeddedFont>
      <p:font typeface="Agrandir Bold Italics" charset="1" panose="00000800000000000000"/>
      <p:regular r:id="rId19"/>
    </p:embeddedFont>
    <p:embeddedFont>
      <p:font typeface="Agrandir Thin" charset="1" panose="00000200000000000000"/>
      <p:regular r:id="rId20"/>
    </p:embeddedFont>
    <p:embeddedFont>
      <p:font typeface="Agrandir Thin Italics" charset="1" panose="00000200000000000000"/>
      <p:regular r:id="rId21"/>
    </p:embeddedFont>
    <p:embeddedFont>
      <p:font typeface="Agrandir Medium" charset="1" panose="00000600000000000000"/>
      <p:regular r:id="rId22"/>
    </p:embeddedFont>
    <p:embeddedFont>
      <p:font typeface="Agrandir Medium Italics" charset="1" panose="00000600000000000000"/>
      <p:regular r:id="rId23"/>
    </p:embeddedFont>
    <p:embeddedFont>
      <p:font typeface="Agrandir Ultra-Bold" charset="1" panose="00000A00000000000000"/>
      <p:regular r:id="rId24"/>
    </p:embeddedFont>
    <p:embeddedFont>
      <p:font typeface="Agrandir Ultra-Bold Italics" charset="1" panose="00000A00000000000000"/>
      <p:regular r:id="rId25"/>
    </p:embeddedFont>
    <p:embeddedFont>
      <p:font typeface="Agrandir Heavy" charset="1" panose="00000900000000000000"/>
      <p:regular r:id="rId26"/>
    </p:embeddedFont>
    <p:embeddedFont>
      <p:font typeface="Agrandir Heavy Italics" charset="1" panose="00000900000000000000"/>
      <p:regular r:id="rId27"/>
    </p:embeddedFont>
    <p:embeddedFont>
      <p:font typeface="Montserrat" charset="1" panose="00000500000000000000"/>
      <p:regular r:id="rId28"/>
    </p:embeddedFont>
    <p:embeddedFont>
      <p:font typeface="Montserrat Bold" charset="1" panose="00000800000000000000"/>
      <p:regular r:id="rId29"/>
    </p:embeddedFont>
    <p:embeddedFont>
      <p:font typeface="Montserrat Italics" charset="1" panose="00000500000000000000"/>
      <p:regular r:id="rId30"/>
    </p:embeddedFont>
    <p:embeddedFont>
      <p:font typeface="Montserrat Bold Italics" charset="1" panose="00000800000000000000"/>
      <p:regular r:id="rId31"/>
    </p:embeddedFont>
    <p:embeddedFont>
      <p:font typeface="Montserrat Thin" charset="1" panose="00000300000000000000"/>
      <p:regular r:id="rId32"/>
    </p:embeddedFont>
    <p:embeddedFont>
      <p:font typeface="Montserrat Thin Italics" charset="1" panose="00000300000000000000"/>
      <p:regular r:id="rId33"/>
    </p:embeddedFont>
    <p:embeddedFont>
      <p:font typeface="Montserrat Extra-Light" charset="1" panose="00000300000000000000"/>
      <p:regular r:id="rId34"/>
    </p:embeddedFont>
    <p:embeddedFont>
      <p:font typeface="Montserrat Extra-Light Italics" charset="1" panose="00000300000000000000"/>
      <p:regular r:id="rId35"/>
    </p:embeddedFont>
    <p:embeddedFont>
      <p:font typeface="Montserrat Light" charset="1" panose="00000400000000000000"/>
      <p:regular r:id="rId36"/>
    </p:embeddedFont>
    <p:embeddedFont>
      <p:font typeface="Montserrat Light Italics" charset="1" panose="00000400000000000000"/>
      <p:regular r:id="rId37"/>
    </p:embeddedFont>
    <p:embeddedFont>
      <p:font typeface="Montserrat Medium" charset="1" panose="00000600000000000000"/>
      <p:regular r:id="rId38"/>
    </p:embeddedFont>
    <p:embeddedFont>
      <p:font typeface="Montserrat Medium Italics" charset="1" panose="00000600000000000000"/>
      <p:regular r:id="rId39"/>
    </p:embeddedFont>
    <p:embeddedFont>
      <p:font typeface="Montserrat Semi-Bold" charset="1" panose="00000700000000000000"/>
      <p:regular r:id="rId40"/>
    </p:embeddedFont>
    <p:embeddedFont>
      <p:font typeface="Montserrat Semi-Bold Italics" charset="1" panose="00000700000000000000"/>
      <p:regular r:id="rId41"/>
    </p:embeddedFont>
    <p:embeddedFont>
      <p:font typeface="Montserrat Ultra-Bold" charset="1" panose="00000900000000000000"/>
      <p:regular r:id="rId42"/>
    </p:embeddedFont>
    <p:embeddedFont>
      <p:font typeface="Montserrat Ultra-Bold Italics" charset="1" panose="00000900000000000000"/>
      <p:regular r:id="rId43"/>
    </p:embeddedFont>
    <p:embeddedFont>
      <p:font typeface="Montserrat Heavy" charset="1" panose="00000A00000000000000"/>
      <p:regular r:id="rId44"/>
    </p:embeddedFont>
    <p:embeddedFont>
      <p:font typeface="Montserrat Heavy Italics" charset="1" panose="00000A00000000000000"/>
      <p:regular r:id="rId4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slides/slide1.xml" Type="http://schemas.openxmlformats.org/officeDocument/2006/relationships/slide"/><Relationship Id="rId47" Target="slides/slide2.xml" Type="http://schemas.openxmlformats.org/officeDocument/2006/relationships/slide"/><Relationship Id="rId48" Target="slides/slide3.xml" Type="http://schemas.openxmlformats.org/officeDocument/2006/relationships/slide"/><Relationship Id="rId49" Target="slides/slide4.xml" Type="http://schemas.openxmlformats.org/officeDocument/2006/relationships/slide"/><Relationship Id="rId5" Target="tableStyles.xml" Type="http://schemas.openxmlformats.org/officeDocument/2006/relationships/tableStyles"/><Relationship Id="rId50" Target="slides/slide5.xml" Type="http://schemas.openxmlformats.org/officeDocument/2006/relationships/slide"/><Relationship Id="rId51" Target="slides/slide6.xml" Type="http://schemas.openxmlformats.org/officeDocument/2006/relationships/slide"/><Relationship Id="rId52" Target="slides/slide7.xml" Type="http://schemas.openxmlformats.org/officeDocument/2006/relationships/slide"/><Relationship Id="rId53" Target="slides/slide8.xml" Type="http://schemas.openxmlformats.org/officeDocument/2006/relationships/slide"/><Relationship Id="rId54" Target="slides/slide9.xml" Type="http://schemas.openxmlformats.org/officeDocument/2006/relationships/slide"/><Relationship Id="rId55" Target="slides/slide10.xml" Type="http://schemas.openxmlformats.org/officeDocument/2006/relationships/slide"/><Relationship Id="rId56" Target="slides/slide11.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4.png" Type="http://schemas.openxmlformats.org/officeDocument/2006/relationships/image"/><Relationship Id="rId4" Target="../media/image5.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27.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12" Target="../media/image11.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 Id="rId8" Target="../media/image7.png" Type="http://schemas.openxmlformats.org/officeDocument/2006/relationships/image"/><Relationship Id="rId9" Target="../media/image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 Id="rId6" Target="../media/image7.png" Type="http://schemas.openxmlformats.org/officeDocument/2006/relationships/image"/><Relationship Id="rId7" Target="../media/image9.png" Type="http://schemas.openxmlformats.org/officeDocument/2006/relationships/image"/><Relationship Id="rId8" Target="../media/image4.png" Type="http://schemas.openxmlformats.org/officeDocument/2006/relationships/image"/><Relationship Id="rId9" Target="../media/image8.pn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5.png" Type="http://schemas.openxmlformats.org/officeDocument/2006/relationships/image"/><Relationship Id="rId6" Target="../media/image7.png" Type="http://schemas.openxmlformats.org/officeDocument/2006/relationships/image"/><Relationship Id="rId7" Target="../media/image9.png" Type="http://schemas.openxmlformats.org/officeDocument/2006/relationships/image"/><Relationship Id="rId8" Target="../media/image4.png" Type="http://schemas.openxmlformats.org/officeDocument/2006/relationships/image"/><Relationship Id="rId9" Target="../media/image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7.pn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16.pn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20.pn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22.pn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24.svg" Type="http://schemas.openxmlformats.org/officeDocument/2006/relationships/image"/><Relationship Id="rId11" Target="../media/image25.png" Type="http://schemas.openxmlformats.org/officeDocument/2006/relationships/image"/><Relationship Id="rId12" Target="../media/image26.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7.png" Type="http://schemas.openxmlformats.org/officeDocument/2006/relationships/image"/><Relationship Id="rId7" Target="../media/image8.png" Type="http://schemas.openxmlformats.org/officeDocument/2006/relationships/image"/><Relationship Id="rId8" Target="../media/image9.png" Type="http://schemas.openxmlformats.org/officeDocument/2006/relationships/image"/><Relationship Id="rId9" Target="../media/image2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sp>
        <p:nvSpPr>
          <p:cNvPr name="Freeform 3" id="3"/>
          <p:cNvSpPr/>
          <p:nvPr/>
        </p:nvSpPr>
        <p:spPr>
          <a:xfrm flipH="false" flipV="false" rot="0">
            <a:off x="-1214591" y="-653351"/>
            <a:ext cx="3335222" cy="3026714"/>
          </a:xfrm>
          <a:custGeom>
            <a:avLst/>
            <a:gdLst/>
            <a:ahLst/>
            <a:cxnLst/>
            <a:rect r="r" b="b" t="t" l="l"/>
            <a:pathLst>
              <a:path h="3026714" w="3335222">
                <a:moveTo>
                  <a:pt x="0" y="0"/>
                </a:moveTo>
                <a:lnTo>
                  <a:pt x="3335222" y="0"/>
                </a:lnTo>
                <a:lnTo>
                  <a:pt x="3335222" y="3026714"/>
                </a:lnTo>
                <a:lnTo>
                  <a:pt x="0" y="3026714"/>
                </a:lnTo>
                <a:lnTo>
                  <a:pt x="0" y="0"/>
                </a:lnTo>
                <a:close/>
              </a:path>
            </a:pathLst>
          </a:custGeom>
          <a:blipFill>
            <a:blip r:embed="rId3"/>
            <a:stretch>
              <a:fillRect l="0" t="0" r="0" b="0"/>
            </a:stretch>
          </a:blipFill>
        </p:spPr>
      </p:sp>
      <p:sp>
        <p:nvSpPr>
          <p:cNvPr name="Freeform 4" id="4"/>
          <p:cNvSpPr/>
          <p:nvPr/>
        </p:nvSpPr>
        <p:spPr>
          <a:xfrm flipH="false" flipV="false" rot="0">
            <a:off x="2777434" y="-1093686"/>
            <a:ext cx="2669512" cy="2469299"/>
          </a:xfrm>
          <a:custGeom>
            <a:avLst/>
            <a:gdLst/>
            <a:ahLst/>
            <a:cxnLst/>
            <a:rect r="r" b="b" t="t" l="l"/>
            <a:pathLst>
              <a:path h="2469299" w="2669512">
                <a:moveTo>
                  <a:pt x="0" y="0"/>
                </a:moveTo>
                <a:lnTo>
                  <a:pt x="2669513" y="0"/>
                </a:lnTo>
                <a:lnTo>
                  <a:pt x="2669513" y="2469299"/>
                </a:lnTo>
                <a:lnTo>
                  <a:pt x="0" y="2469299"/>
                </a:lnTo>
                <a:lnTo>
                  <a:pt x="0" y="0"/>
                </a:lnTo>
                <a:close/>
              </a:path>
            </a:pathLst>
          </a:custGeom>
          <a:blipFill>
            <a:blip r:embed="rId4"/>
            <a:stretch>
              <a:fillRect l="0" t="0" r="0" b="0"/>
            </a:stretch>
          </a:blipFill>
        </p:spPr>
      </p:sp>
      <p:sp>
        <p:nvSpPr>
          <p:cNvPr name="Freeform 5" id="5"/>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5"/>
            <a:stretch>
              <a:fillRect l="0" t="0" r="0" b="0"/>
            </a:stretch>
          </a:blipFill>
        </p:spPr>
      </p:sp>
      <p:sp>
        <p:nvSpPr>
          <p:cNvPr name="Freeform 6" id="6"/>
          <p:cNvSpPr/>
          <p:nvPr/>
        </p:nvSpPr>
        <p:spPr>
          <a:xfrm flipH="false" flipV="false" rot="2523674">
            <a:off x="8574628" y="8547243"/>
            <a:ext cx="3966278" cy="3822501"/>
          </a:xfrm>
          <a:custGeom>
            <a:avLst/>
            <a:gdLst/>
            <a:ahLst/>
            <a:cxnLst/>
            <a:rect r="r" b="b" t="t" l="l"/>
            <a:pathLst>
              <a:path h="3822501" w="3966278">
                <a:moveTo>
                  <a:pt x="0" y="0"/>
                </a:moveTo>
                <a:lnTo>
                  <a:pt x="3966278" y="0"/>
                </a:lnTo>
                <a:lnTo>
                  <a:pt x="3966278" y="3822501"/>
                </a:lnTo>
                <a:lnTo>
                  <a:pt x="0" y="3822501"/>
                </a:lnTo>
                <a:lnTo>
                  <a:pt x="0" y="0"/>
                </a:lnTo>
                <a:close/>
              </a:path>
            </a:pathLst>
          </a:custGeom>
          <a:blipFill>
            <a:blip r:embed="rId6"/>
            <a:stretch>
              <a:fillRect l="0" t="0" r="0" b="0"/>
            </a:stretch>
          </a:blipFill>
        </p:spPr>
      </p:sp>
      <p:sp>
        <p:nvSpPr>
          <p:cNvPr name="Freeform 7" id="7"/>
          <p:cNvSpPr/>
          <p:nvPr/>
        </p:nvSpPr>
        <p:spPr>
          <a:xfrm flipH="false" flipV="false" rot="0">
            <a:off x="13748651" y="8858795"/>
            <a:ext cx="2268425" cy="1990543"/>
          </a:xfrm>
          <a:custGeom>
            <a:avLst/>
            <a:gdLst/>
            <a:ahLst/>
            <a:cxnLst/>
            <a:rect r="r" b="b" t="t" l="l"/>
            <a:pathLst>
              <a:path h="1990543" w="2268425">
                <a:moveTo>
                  <a:pt x="0" y="0"/>
                </a:moveTo>
                <a:lnTo>
                  <a:pt x="2268425" y="0"/>
                </a:lnTo>
                <a:lnTo>
                  <a:pt x="2268425" y="1990543"/>
                </a:lnTo>
                <a:lnTo>
                  <a:pt x="0" y="1990543"/>
                </a:lnTo>
                <a:lnTo>
                  <a:pt x="0" y="0"/>
                </a:lnTo>
                <a:close/>
              </a:path>
            </a:pathLst>
          </a:custGeom>
          <a:blipFill>
            <a:blip r:embed="rId7"/>
            <a:stretch>
              <a:fillRect l="0" t="0" r="0" b="0"/>
            </a:stretch>
          </a:blipFill>
        </p:spPr>
      </p:sp>
      <p:sp>
        <p:nvSpPr>
          <p:cNvPr name="Freeform 8" id="8"/>
          <p:cNvSpPr/>
          <p:nvPr/>
        </p:nvSpPr>
        <p:spPr>
          <a:xfrm flipH="false" flipV="false" rot="-2829396">
            <a:off x="16595204" y="61939"/>
            <a:ext cx="3367561" cy="3245487"/>
          </a:xfrm>
          <a:custGeom>
            <a:avLst/>
            <a:gdLst/>
            <a:ahLst/>
            <a:cxnLst/>
            <a:rect r="r" b="b" t="t" l="l"/>
            <a:pathLst>
              <a:path h="3245487" w="3367561">
                <a:moveTo>
                  <a:pt x="0" y="0"/>
                </a:moveTo>
                <a:lnTo>
                  <a:pt x="3367561" y="0"/>
                </a:lnTo>
                <a:lnTo>
                  <a:pt x="3367561" y="3245487"/>
                </a:lnTo>
                <a:lnTo>
                  <a:pt x="0" y="3245487"/>
                </a:lnTo>
                <a:lnTo>
                  <a:pt x="0" y="0"/>
                </a:lnTo>
                <a:close/>
              </a:path>
            </a:pathLst>
          </a:custGeom>
          <a:blipFill>
            <a:blip r:embed="rId6"/>
            <a:stretch>
              <a:fillRect l="0" t="0" r="0" b="0"/>
            </a:stretch>
          </a:blipFill>
        </p:spPr>
      </p:sp>
      <p:sp>
        <p:nvSpPr>
          <p:cNvPr name="Freeform 9" id="9"/>
          <p:cNvSpPr/>
          <p:nvPr/>
        </p:nvSpPr>
        <p:spPr>
          <a:xfrm flipH="false" flipV="false" rot="0">
            <a:off x="-1214591" y="3572091"/>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8"/>
            <a:stretch>
              <a:fillRect l="0" t="0" r="0" b="0"/>
            </a:stretch>
          </a:blipFill>
        </p:spPr>
      </p:sp>
      <p:sp>
        <p:nvSpPr>
          <p:cNvPr name="Freeform 10" id="10"/>
          <p:cNvSpPr/>
          <p:nvPr/>
        </p:nvSpPr>
        <p:spPr>
          <a:xfrm flipH="false" flipV="false" rot="0">
            <a:off x="16736567" y="4592514"/>
            <a:ext cx="3102866" cy="3118458"/>
          </a:xfrm>
          <a:custGeom>
            <a:avLst/>
            <a:gdLst/>
            <a:ahLst/>
            <a:cxnLst/>
            <a:rect r="r" b="b" t="t" l="l"/>
            <a:pathLst>
              <a:path h="3118458" w="3102866">
                <a:moveTo>
                  <a:pt x="0" y="0"/>
                </a:moveTo>
                <a:lnTo>
                  <a:pt x="3102866" y="0"/>
                </a:lnTo>
                <a:lnTo>
                  <a:pt x="3102866" y="3118458"/>
                </a:lnTo>
                <a:lnTo>
                  <a:pt x="0" y="3118458"/>
                </a:lnTo>
                <a:lnTo>
                  <a:pt x="0" y="0"/>
                </a:lnTo>
                <a:close/>
              </a:path>
            </a:pathLst>
          </a:custGeom>
          <a:blipFill>
            <a:blip r:embed="rId9"/>
            <a:stretch>
              <a:fillRect l="0" t="0" r="0" b="0"/>
            </a:stretch>
          </a:blipFill>
        </p:spPr>
      </p:sp>
      <p:sp>
        <p:nvSpPr>
          <p:cNvPr name="Freeform 11" id="11"/>
          <p:cNvSpPr/>
          <p:nvPr/>
        </p:nvSpPr>
        <p:spPr>
          <a:xfrm flipH="false" flipV="false" rot="-10726236">
            <a:off x="13288786" y="-648443"/>
            <a:ext cx="4156830" cy="1979691"/>
          </a:xfrm>
          <a:custGeom>
            <a:avLst/>
            <a:gdLst/>
            <a:ahLst/>
            <a:cxnLst/>
            <a:rect r="r" b="b" t="t" l="l"/>
            <a:pathLst>
              <a:path h="1979691" w="4156830">
                <a:moveTo>
                  <a:pt x="0" y="0"/>
                </a:moveTo>
                <a:lnTo>
                  <a:pt x="4156830" y="0"/>
                </a:lnTo>
                <a:lnTo>
                  <a:pt x="4156830" y="1979691"/>
                </a:lnTo>
                <a:lnTo>
                  <a:pt x="0" y="1979691"/>
                </a:lnTo>
                <a:lnTo>
                  <a:pt x="0" y="0"/>
                </a:lnTo>
                <a:close/>
              </a:path>
            </a:pathLst>
          </a:custGeom>
          <a:blipFill>
            <a:blip r:embed="rId10"/>
            <a:stretch>
              <a:fillRect l="0" t="0" r="0" b="0"/>
            </a:stretch>
          </a:blipFill>
        </p:spPr>
      </p:sp>
      <p:sp>
        <p:nvSpPr>
          <p:cNvPr name="Freeform 12" id="12"/>
          <p:cNvSpPr/>
          <p:nvPr/>
        </p:nvSpPr>
        <p:spPr>
          <a:xfrm flipH="false" flipV="false" rot="0">
            <a:off x="10789271" y="-1202197"/>
            <a:ext cx="2478756" cy="2404393"/>
          </a:xfrm>
          <a:custGeom>
            <a:avLst/>
            <a:gdLst/>
            <a:ahLst/>
            <a:cxnLst/>
            <a:rect r="r" b="b" t="t" l="l"/>
            <a:pathLst>
              <a:path h="2404393" w="2478756">
                <a:moveTo>
                  <a:pt x="0" y="0"/>
                </a:moveTo>
                <a:lnTo>
                  <a:pt x="2478756" y="0"/>
                </a:lnTo>
                <a:lnTo>
                  <a:pt x="2478756" y="2404394"/>
                </a:lnTo>
                <a:lnTo>
                  <a:pt x="0" y="2404394"/>
                </a:lnTo>
                <a:lnTo>
                  <a:pt x="0" y="0"/>
                </a:lnTo>
                <a:close/>
              </a:path>
            </a:pathLst>
          </a:custGeom>
          <a:blipFill>
            <a:blip r:embed="rId11"/>
            <a:stretch>
              <a:fillRect l="0" t="0" r="0" b="0"/>
            </a:stretch>
          </a:blipFill>
        </p:spPr>
      </p:sp>
      <p:sp>
        <p:nvSpPr>
          <p:cNvPr name="Freeform 13" id="13"/>
          <p:cNvSpPr/>
          <p:nvPr/>
        </p:nvSpPr>
        <p:spPr>
          <a:xfrm flipH="false" flipV="false" rot="0">
            <a:off x="-778935" y="8261739"/>
            <a:ext cx="3287385" cy="3184654"/>
          </a:xfrm>
          <a:custGeom>
            <a:avLst/>
            <a:gdLst/>
            <a:ahLst/>
            <a:cxnLst/>
            <a:rect r="r" b="b" t="t" l="l"/>
            <a:pathLst>
              <a:path h="3184654" w="3287385">
                <a:moveTo>
                  <a:pt x="0" y="0"/>
                </a:moveTo>
                <a:lnTo>
                  <a:pt x="3287384" y="0"/>
                </a:lnTo>
                <a:lnTo>
                  <a:pt x="3287384" y="3184654"/>
                </a:lnTo>
                <a:lnTo>
                  <a:pt x="0" y="3184654"/>
                </a:lnTo>
                <a:lnTo>
                  <a:pt x="0" y="0"/>
                </a:lnTo>
                <a:close/>
              </a:path>
            </a:pathLst>
          </a:custGeom>
          <a:blipFill>
            <a:blip r:embed="rId12"/>
            <a:stretch>
              <a:fillRect l="0" t="0" r="0" b="0"/>
            </a:stretch>
          </a:blipFill>
        </p:spPr>
      </p:sp>
      <p:sp>
        <p:nvSpPr>
          <p:cNvPr name="Freeform 14" id="14"/>
          <p:cNvSpPr/>
          <p:nvPr/>
        </p:nvSpPr>
        <p:spPr>
          <a:xfrm flipH="false" flipV="false" rot="0">
            <a:off x="3083439" y="9151851"/>
            <a:ext cx="4283445" cy="2039991"/>
          </a:xfrm>
          <a:custGeom>
            <a:avLst/>
            <a:gdLst/>
            <a:ahLst/>
            <a:cxnLst/>
            <a:rect r="r" b="b" t="t" l="l"/>
            <a:pathLst>
              <a:path h="2039991" w="4283445">
                <a:moveTo>
                  <a:pt x="0" y="0"/>
                </a:moveTo>
                <a:lnTo>
                  <a:pt x="4283444" y="0"/>
                </a:lnTo>
                <a:lnTo>
                  <a:pt x="4283444" y="2039990"/>
                </a:lnTo>
                <a:lnTo>
                  <a:pt x="0" y="2039990"/>
                </a:lnTo>
                <a:lnTo>
                  <a:pt x="0" y="0"/>
                </a:lnTo>
                <a:close/>
              </a:path>
            </a:pathLst>
          </a:custGeom>
          <a:blipFill>
            <a:blip r:embed="rId10"/>
            <a:stretch>
              <a:fillRect l="0" t="0" r="0" b="0"/>
            </a:stretch>
          </a:blipFill>
        </p:spPr>
      </p:sp>
      <p:sp>
        <p:nvSpPr>
          <p:cNvPr name="Freeform 15" id="15"/>
          <p:cNvSpPr/>
          <p:nvPr/>
        </p:nvSpPr>
        <p:spPr>
          <a:xfrm flipH="false" flipV="false" rot="-8754662">
            <a:off x="5893358" y="-2053103"/>
            <a:ext cx="4176376" cy="3664770"/>
          </a:xfrm>
          <a:custGeom>
            <a:avLst/>
            <a:gdLst/>
            <a:ahLst/>
            <a:cxnLst/>
            <a:rect r="r" b="b" t="t" l="l"/>
            <a:pathLst>
              <a:path h="3664770" w="4176376">
                <a:moveTo>
                  <a:pt x="0" y="0"/>
                </a:moveTo>
                <a:lnTo>
                  <a:pt x="4176376" y="0"/>
                </a:lnTo>
                <a:lnTo>
                  <a:pt x="4176376" y="3664769"/>
                </a:lnTo>
                <a:lnTo>
                  <a:pt x="0" y="3664769"/>
                </a:lnTo>
                <a:lnTo>
                  <a:pt x="0" y="0"/>
                </a:lnTo>
                <a:close/>
              </a:path>
            </a:pathLst>
          </a:custGeom>
          <a:blipFill>
            <a:blip r:embed="rId7"/>
            <a:stretch>
              <a:fillRect l="0" t="0" r="0" b="0"/>
            </a:stretch>
          </a:blipFill>
        </p:spPr>
      </p:sp>
      <p:grpSp>
        <p:nvGrpSpPr>
          <p:cNvPr name="Group 16" id="16"/>
          <p:cNvGrpSpPr/>
          <p:nvPr/>
        </p:nvGrpSpPr>
        <p:grpSpPr>
          <a:xfrm rot="0">
            <a:off x="2632863" y="4598768"/>
            <a:ext cx="13022273" cy="1380354"/>
            <a:chOff x="0" y="0"/>
            <a:chExt cx="2990689" cy="317012"/>
          </a:xfrm>
        </p:grpSpPr>
        <p:sp>
          <p:nvSpPr>
            <p:cNvPr name="Freeform 17" id="17"/>
            <p:cNvSpPr/>
            <p:nvPr/>
          </p:nvSpPr>
          <p:spPr>
            <a:xfrm flipH="false" flipV="false" rot="0">
              <a:off x="0" y="0"/>
              <a:ext cx="2990689" cy="317012"/>
            </a:xfrm>
            <a:custGeom>
              <a:avLst/>
              <a:gdLst/>
              <a:ahLst/>
              <a:cxnLst/>
              <a:rect r="r" b="b" t="t" l="l"/>
              <a:pathLst>
                <a:path h="317012" w="2990689">
                  <a:moveTo>
                    <a:pt x="8918" y="0"/>
                  </a:moveTo>
                  <a:lnTo>
                    <a:pt x="2981772" y="0"/>
                  </a:lnTo>
                  <a:cubicBezTo>
                    <a:pt x="2986697" y="0"/>
                    <a:pt x="2990689" y="3993"/>
                    <a:pt x="2990689" y="8918"/>
                  </a:cubicBezTo>
                  <a:lnTo>
                    <a:pt x="2990689" y="308094"/>
                  </a:lnTo>
                  <a:cubicBezTo>
                    <a:pt x="2990689" y="313019"/>
                    <a:pt x="2986697" y="317012"/>
                    <a:pt x="2981772" y="317012"/>
                  </a:cubicBezTo>
                  <a:lnTo>
                    <a:pt x="8918" y="317012"/>
                  </a:lnTo>
                  <a:cubicBezTo>
                    <a:pt x="3993" y="317012"/>
                    <a:pt x="0" y="313019"/>
                    <a:pt x="0" y="308094"/>
                  </a:cubicBezTo>
                  <a:lnTo>
                    <a:pt x="0" y="8918"/>
                  </a:lnTo>
                  <a:cubicBezTo>
                    <a:pt x="0" y="3993"/>
                    <a:pt x="3993" y="0"/>
                    <a:pt x="8918" y="0"/>
                  </a:cubicBezTo>
                  <a:close/>
                </a:path>
              </a:pathLst>
            </a:custGeom>
            <a:solidFill>
              <a:srgbClr val="FFE4B4"/>
            </a:solidFill>
          </p:spPr>
        </p:sp>
        <p:sp>
          <p:nvSpPr>
            <p:cNvPr name="TextBox 18" id="18"/>
            <p:cNvSpPr txBox="true"/>
            <p:nvPr/>
          </p:nvSpPr>
          <p:spPr>
            <a:xfrm>
              <a:off x="0" y="-9525"/>
              <a:ext cx="2990689" cy="326537"/>
            </a:xfrm>
            <a:prstGeom prst="rect">
              <a:avLst/>
            </a:prstGeom>
          </p:spPr>
          <p:txBody>
            <a:bodyPr anchor="ctr" rtlCol="false" tIns="50800" lIns="50800" bIns="50800" rIns="50800"/>
            <a:lstStyle/>
            <a:p>
              <a:pPr algn="ctr">
                <a:lnSpc>
                  <a:spcPts val="979"/>
                </a:lnSpc>
                <a:spcBef>
                  <a:spcPct val="0"/>
                </a:spcBef>
              </a:pPr>
            </a:p>
          </p:txBody>
        </p:sp>
      </p:grpSp>
      <p:sp>
        <p:nvSpPr>
          <p:cNvPr name="TextBox 19" id="19"/>
          <p:cNvSpPr txBox="true"/>
          <p:nvPr/>
        </p:nvSpPr>
        <p:spPr>
          <a:xfrm rot="0">
            <a:off x="4298054" y="6239079"/>
            <a:ext cx="9691892" cy="843777"/>
          </a:xfrm>
          <a:prstGeom prst="rect">
            <a:avLst/>
          </a:prstGeom>
        </p:spPr>
        <p:txBody>
          <a:bodyPr anchor="t" rtlCol="false" tIns="0" lIns="0" bIns="0" rIns="0">
            <a:spAutoFit/>
          </a:bodyPr>
          <a:lstStyle/>
          <a:p>
            <a:pPr algn="ctr" marL="0" indent="0" lvl="0">
              <a:lnSpc>
                <a:spcPts val="5729"/>
              </a:lnSpc>
            </a:pPr>
            <a:r>
              <a:rPr lang="en-US" sz="4373" spc="389">
                <a:solidFill>
                  <a:srgbClr val="404040"/>
                </a:solidFill>
                <a:latin typeface="Agrandir Medium"/>
              </a:rPr>
              <a:t>Title : Computer Network</a:t>
            </a:r>
          </a:p>
        </p:txBody>
      </p:sp>
      <p:sp>
        <p:nvSpPr>
          <p:cNvPr name="TextBox 20" id="20"/>
          <p:cNvSpPr txBox="true"/>
          <p:nvPr/>
        </p:nvSpPr>
        <p:spPr>
          <a:xfrm rot="0">
            <a:off x="3122129" y="3327969"/>
            <a:ext cx="12043743" cy="3092086"/>
          </a:xfrm>
          <a:prstGeom prst="rect">
            <a:avLst/>
          </a:prstGeom>
        </p:spPr>
        <p:txBody>
          <a:bodyPr anchor="t" rtlCol="false" tIns="0" lIns="0" bIns="0" rIns="0">
            <a:spAutoFit/>
          </a:bodyPr>
          <a:lstStyle/>
          <a:p>
            <a:pPr algn="ctr" marL="0" indent="0" lvl="0">
              <a:lnSpc>
                <a:spcPts val="24976"/>
              </a:lnSpc>
              <a:spcBef>
                <a:spcPct val="0"/>
              </a:spcBef>
            </a:pPr>
            <a:r>
              <a:rPr lang="en-US" sz="19065">
                <a:solidFill>
                  <a:srgbClr val="404040"/>
                </a:solidFill>
                <a:latin typeface="Hibernate"/>
              </a:rPr>
              <a:t>DESIGN THINKING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381179" y="-618983"/>
            <a:ext cx="3631257" cy="3295366"/>
          </a:xfrm>
          <a:custGeom>
            <a:avLst/>
            <a:gdLst/>
            <a:ahLst/>
            <a:cxnLst/>
            <a:rect r="r" b="b" t="t" l="l"/>
            <a:pathLst>
              <a:path h="3295366" w="3631257">
                <a:moveTo>
                  <a:pt x="0" y="0"/>
                </a:moveTo>
                <a:lnTo>
                  <a:pt x="3631257" y="0"/>
                </a:lnTo>
                <a:lnTo>
                  <a:pt x="3631257" y="3295366"/>
                </a:lnTo>
                <a:lnTo>
                  <a:pt x="0" y="3295366"/>
                </a:lnTo>
                <a:lnTo>
                  <a:pt x="0" y="0"/>
                </a:lnTo>
                <a:close/>
              </a:path>
            </a:pathLst>
          </a:custGeom>
          <a:blipFill>
            <a:blip r:embed="rId2"/>
            <a:stretch>
              <a:fillRect l="0" t="0" r="0" b="0"/>
            </a:stretch>
          </a:blipFill>
        </p:spPr>
      </p:sp>
      <p:sp>
        <p:nvSpPr>
          <p:cNvPr name="Freeform 3" id="3"/>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3"/>
            <a:stretch>
              <a:fillRect l="0" t="0" r="0" b="0"/>
            </a:stretch>
          </a:blipFill>
        </p:spPr>
      </p:sp>
      <p:sp>
        <p:nvSpPr>
          <p:cNvPr name="Freeform 4" id="4"/>
          <p:cNvSpPr/>
          <p:nvPr/>
        </p:nvSpPr>
        <p:spPr>
          <a:xfrm flipH="false" flipV="false" rot="2523674">
            <a:off x="-768549" y="8375750"/>
            <a:ext cx="3966278" cy="3822501"/>
          </a:xfrm>
          <a:custGeom>
            <a:avLst/>
            <a:gdLst/>
            <a:ahLst/>
            <a:cxnLst/>
            <a:rect r="r" b="b" t="t" l="l"/>
            <a:pathLst>
              <a:path h="3822501" w="3966278">
                <a:moveTo>
                  <a:pt x="0" y="0"/>
                </a:moveTo>
                <a:lnTo>
                  <a:pt x="3966279" y="0"/>
                </a:lnTo>
                <a:lnTo>
                  <a:pt x="3966279" y="3822500"/>
                </a:lnTo>
                <a:lnTo>
                  <a:pt x="0" y="3822500"/>
                </a:lnTo>
                <a:lnTo>
                  <a:pt x="0" y="0"/>
                </a:lnTo>
                <a:close/>
              </a:path>
            </a:pathLst>
          </a:custGeom>
          <a:blipFill>
            <a:blip r:embed="rId4"/>
            <a:stretch>
              <a:fillRect l="0" t="0" r="0" b="0"/>
            </a:stretch>
          </a:blipFill>
        </p:spPr>
      </p:sp>
      <p:sp>
        <p:nvSpPr>
          <p:cNvPr name="Freeform 5" id="5"/>
          <p:cNvSpPr/>
          <p:nvPr/>
        </p:nvSpPr>
        <p:spPr>
          <a:xfrm flipH="false" flipV="false" rot="-2829396">
            <a:off x="16595204" y="61939"/>
            <a:ext cx="3367561" cy="3245487"/>
          </a:xfrm>
          <a:custGeom>
            <a:avLst/>
            <a:gdLst/>
            <a:ahLst/>
            <a:cxnLst/>
            <a:rect r="r" b="b" t="t" l="l"/>
            <a:pathLst>
              <a:path h="3245487" w="3367561">
                <a:moveTo>
                  <a:pt x="0" y="0"/>
                </a:moveTo>
                <a:lnTo>
                  <a:pt x="3367561" y="0"/>
                </a:lnTo>
                <a:lnTo>
                  <a:pt x="3367561" y="3245487"/>
                </a:lnTo>
                <a:lnTo>
                  <a:pt x="0" y="3245487"/>
                </a:lnTo>
                <a:lnTo>
                  <a:pt x="0" y="0"/>
                </a:lnTo>
                <a:close/>
              </a:path>
            </a:pathLst>
          </a:custGeom>
          <a:blipFill>
            <a:blip r:embed="rId4"/>
            <a:stretch>
              <a:fillRect l="0" t="0" r="0" b="0"/>
            </a:stretch>
          </a:blipFill>
        </p:spPr>
      </p:sp>
      <p:sp>
        <p:nvSpPr>
          <p:cNvPr name="Freeform 6" id="6"/>
          <p:cNvSpPr/>
          <p:nvPr/>
        </p:nvSpPr>
        <p:spPr>
          <a:xfrm flipH="false" flipV="false" rot="0">
            <a:off x="-1381179" y="4022716"/>
            <a:ext cx="2762357" cy="4565879"/>
          </a:xfrm>
          <a:custGeom>
            <a:avLst/>
            <a:gdLst/>
            <a:ahLst/>
            <a:cxnLst/>
            <a:rect r="r" b="b" t="t" l="l"/>
            <a:pathLst>
              <a:path h="4565879" w="2762357">
                <a:moveTo>
                  <a:pt x="0" y="0"/>
                </a:moveTo>
                <a:lnTo>
                  <a:pt x="2762358" y="0"/>
                </a:lnTo>
                <a:lnTo>
                  <a:pt x="2762358" y="4565880"/>
                </a:lnTo>
                <a:lnTo>
                  <a:pt x="0" y="4565880"/>
                </a:lnTo>
                <a:lnTo>
                  <a:pt x="0" y="0"/>
                </a:lnTo>
                <a:close/>
              </a:path>
            </a:pathLst>
          </a:custGeom>
          <a:blipFill>
            <a:blip r:embed="rId5"/>
            <a:stretch>
              <a:fillRect l="0" t="0" r="0" b="0"/>
            </a:stretch>
          </a:blipFill>
        </p:spPr>
      </p:sp>
      <p:sp>
        <p:nvSpPr>
          <p:cNvPr name="Freeform 7" id="7"/>
          <p:cNvSpPr/>
          <p:nvPr/>
        </p:nvSpPr>
        <p:spPr>
          <a:xfrm flipH="false" flipV="false" rot="0">
            <a:off x="16736567" y="4592514"/>
            <a:ext cx="3102866" cy="3118458"/>
          </a:xfrm>
          <a:custGeom>
            <a:avLst/>
            <a:gdLst/>
            <a:ahLst/>
            <a:cxnLst/>
            <a:rect r="r" b="b" t="t" l="l"/>
            <a:pathLst>
              <a:path h="3118458" w="3102866">
                <a:moveTo>
                  <a:pt x="0" y="0"/>
                </a:moveTo>
                <a:lnTo>
                  <a:pt x="3102866" y="0"/>
                </a:lnTo>
                <a:lnTo>
                  <a:pt x="3102866" y="3118458"/>
                </a:lnTo>
                <a:lnTo>
                  <a:pt x="0" y="3118458"/>
                </a:lnTo>
                <a:lnTo>
                  <a:pt x="0" y="0"/>
                </a:lnTo>
                <a:close/>
              </a:path>
            </a:pathLst>
          </a:custGeom>
          <a:blipFill>
            <a:blip r:embed="rId6"/>
            <a:stretch>
              <a:fillRect l="0" t="0" r="0" b="0"/>
            </a:stretch>
          </a:blipFill>
        </p:spPr>
      </p:sp>
      <p:sp>
        <p:nvSpPr>
          <p:cNvPr name="Freeform 8" id="8"/>
          <p:cNvSpPr/>
          <p:nvPr/>
        </p:nvSpPr>
        <p:spPr>
          <a:xfrm flipH="false" flipV="false" rot="-10726236">
            <a:off x="13288786" y="-648443"/>
            <a:ext cx="4156830" cy="1979691"/>
          </a:xfrm>
          <a:custGeom>
            <a:avLst/>
            <a:gdLst/>
            <a:ahLst/>
            <a:cxnLst/>
            <a:rect r="r" b="b" t="t" l="l"/>
            <a:pathLst>
              <a:path h="1979691" w="4156830">
                <a:moveTo>
                  <a:pt x="0" y="0"/>
                </a:moveTo>
                <a:lnTo>
                  <a:pt x="4156830" y="0"/>
                </a:lnTo>
                <a:lnTo>
                  <a:pt x="4156830" y="1979691"/>
                </a:lnTo>
                <a:lnTo>
                  <a:pt x="0" y="1979691"/>
                </a:lnTo>
                <a:lnTo>
                  <a:pt x="0" y="0"/>
                </a:lnTo>
                <a:close/>
              </a:path>
            </a:pathLst>
          </a:custGeom>
          <a:blipFill>
            <a:blip r:embed="rId7"/>
            <a:stretch>
              <a:fillRect l="0" t="0" r="0" b="0"/>
            </a:stretch>
          </a:blipFill>
        </p:spPr>
      </p:sp>
      <p:grpSp>
        <p:nvGrpSpPr>
          <p:cNvPr name="Group 9" id="9"/>
          <p:cNvGrpSpPr>
            <a:grpSpLocks noChangeAspect="true"/>
          </p:cNvGrpSpPr>
          <p:nvPr/>
        </p:nvGrpSpPr>
        <p:grpSpPr>
          <a:xfrm rot="0">
            <a:off x="3967325" y="2814235"/>
            <a:ext cx="9773083" cy="6675016"/>
            <a:chOff x="0" y="0"/>
            <a:chExt cx="7620000" cy="5204460"/>
          </a:xfrm>
        </p:grpSpPr>
        <p:sp>
          <p:nvSpPr>
            <p:cNvPr name="Freeform 10" id="10"/>
            <p:cNvSpPr/>
            <p:nvPr/>
          </p:nvSpPr>
          <p:spPr>
            <a:xfrm flipH="false" flipV="false" rot="0">
              <a:off x="0" y="0"/>
              <a:ext cx="7620000" cy="4668520"/>
            </a:xfrm>
            <a:custGeom>
              <a:avLst/>
              <a:gdLst/>
              <a:ahLst/>
              <a:cxnLst/>
              <a:rect r="r" b="b" t="t" l="l"/>
              <a:pathLst>
                <a:path h="4668520" w="7620000">
                  <a:moveTo>
                    <a:pt x="0" y="0"/>
                  </a:moveTo>
                  <a:lnTo>
                    <a:pt x="7620000" y="0"/>
                  </a:lnTo>
                  <a:lnTo>
                    <a:pt x="7620000" y="4668520"/>
                  </a:lnTo>
                  <a:lnTo>
                    <a:pt x="0" y="4668520"/>
                  </a:lnTo>
                  <a:close/>
                </a:path>
              </a:pathLst>
            </a:custGeom>
            <a:blipFill>
              <a:blip r:embed="rId8"/>
              <a:stretch>
                <a:fillRect l="-4459" t="0" r="-4459" b="0"/>
              </a:stretch>
            </a:blipFill>
          </p:spPr>
        </p:sp>
        <p:sp>
          <p:nvSpPr>
            <p:cNvPr name="Freeform 11" id="11"/>
            <p:cNvSpPr/>
            <p:nvPr/>
          </p:nvSpPr>
          <p:spPr>
            <a:xfrm flipH="false" flipV="false" rot="0">
              <a:off x="0" y="4668520"/>
              <a:ext cx="7620000" cy="535940"/>
            </a:xfrm>
            <a:custGeom>
              <a:avLst/>
              <a:gdLst/>
              <a:ahLst/>
              <a:cxnLst/>
              <a:rect r="r" b="b" t="t" l="l"/>
              <a:pathLst>
                <a:path h="535940" w="7620000">
                  <a:moveTo>
                    <a:pt x="0" y="0"/>
                  </a:moveTo>
                  <a:lnTo>
                    <a:pt x="7620000" y="0"/>
                  </a:lnTo>
                  <a:lnTo>
                    <a:pt x="7620000" y="535940"/>
                  </a:lnTo>
                  <a:lnTo>
                    <a:pt x="0" y="535940"/>
                  </a:lnTo>
                  <a:close/>
                </a:path>
              </a:pathLst>
            </a:custGeom>
            <a:solidFill>
              <a:srgbClr val="6D6E71"/>
            </a:solidFill>
          </p:spPr>
        </p:sp>
        <p:sp>
          <p:nvSpPr>
            <p:cNvPr name="Freeform 12" id="12"/>
            <p:cNvSpPr/>
            <p:nvPr/>
          </p:nvSpPr>
          <p:spPr>
            <a:xfrm flipH="false" flipV="false" rot="0">
              <a:off x="635000" y="4842510"/>
              <a:ext cx="6755130" cy="187960"/>
            </a:xfrm>
            <a:custGeom>
              <a:avLst/>
              <a:gdLst/>
              <a:ahLst/>
              <a:cxnLst/>
              <a:rect r="r" b="b" t="t" l="l"/>
              <a:pathLst>
                <a:path h="187960" w="6755130">
                  <a:moveTo>
                    <a:pt x="4968240" y="93980"/>
                  </a:moveTo>
                  <a:cubicBezTo>
                    <a:pt x="4968240" y="146050"/>
                    <a:pt x="4926330" y="187960"/>
                    <a:pt x="4874260" y="187960"/>
                  </a:cubicBezTo>
                  <a:lnTo>
                    <a:pt x="93980" y="187960"/>
                  </a:lnTo>
                  <a:cubicBezTo>
                    <a:pt x="41910" y="187960"/>
                    <a:pt x="0" y="146050"/>
                    <a:pt x="0" y="93980"/>
                  </a:cubicBezTo>
                  <a:cubicBezTo>
                    <a:pt x="0" y="41910"/>
                    <a:pt x="41910" y="0"/>
                    <a:pt x="93980" y="0"/>
                  </a:cubicBezTo>
                  <a:lnTo>
                    <a:pt x="4875530" y="0"/>
                  </a:lnTo>
                  <a:cubicBezTo>
                    <a:pt x="4926330" y="1270"/>
                    <a:pt x="4968240" y="43180"/>
                    <a:pt x="4968240" y="93980"/>
                  </a:cubicBezTo>
                  <a:close/>
                  <a:moveTo>
                    <a:pt x="6755130" y="93980"/>
                  </a:moveTo>
                  <a:cubicBezTo>
                    <a:pt x="6755130" y="146050"/>
                    <a:pt x="6713220" y="187960"/>
                    <a:pt x="6661150" y="187960"/>
                  </a:cubicBezTo>
                  <a:lnTo>
                    <a:pt x="5876290" y="187960"/>
                  </a:lnTo>
                  <a:cubicBezTo>
                    <a:pt x="5824220" y="187960"/>
                    <a:pt x="5782310" y="146050"/>
                    <a:pt x="5782310" y="93980"/>
                  </a:cubicBezTo>
                  <a:cubicBezTo>
                    <a:pt x="5782310" y="41910"/>
                    <a:pt x="5824220" y="0"/>
                    <a:pt x="5876290" y="0"/>
                  </a:cubicBezTo>
                  <a:lnTo>
                    <a:pt x="6661150" y="0"/>
                  </a:lnTo>
                  <a:cubicBezTo>
                    <a:pt x="6713220" y="1270"/>
                    <a:pt x="6755130" y="43180"/>
                    <a:pt x="6755130" y="93980"/>
                  </a:cubicBezTo>
                  <a:close/>
                </a:path>
              </a:pathLst>
            </a:custGeom>
            <a:solidFill>
              <a:srgbClr val="9AA7B2"/>
            </a:solidFill>
          </p:spPr>
        </p:sp>
        <p:sp>
          <p:nvSpPr>
            <p:cNvPr name="Freeform 13" id="13"/>
            <p:cNvSpPr/>
            <p:nvPr/>
          </p:nvSpPr>
          <p:spPr>
            <a:xfrm flipH="false" flipV="false" rot="0">
              <a:off x="716280" y="4898390"/>
              <a:ext cx="6282690" cy="78740"/>
            </a:xfrm>
            <a:custGeom>
              <a:avLst/>
              <a:gdLst/>
              <a:ahLst/>
              <a:cxnLst/>
              <a:rect r="r" b="b" t="t" l="l"/>
              <a:pathLst>
                <a:path h="78740" w="6282690">
                  <a:moveTo>
                    <a:pt x="3718560" y="78740"/>
                  </a:moveTo>
                  <a:lnTo>
                    <a:pt x="39370" y="78740"/>
                  </a:lnTo>
                  <a:cubicBezTo>
                    <a:pt x="17780" y="78740"/>
                    <a:pt x="0" y="60960"/>
                    <a:pt x="0" y="39370"/>
                  </a:cubicBezTo>
                  <a:cubicBezTo>
                    <a:pt x="0" y="17780"/>
                    <a:pt x="17780" y="0"/>
                    <a:pt x="39370" y="0"/>
                  </a:cubicBezTo>
                  <a:lnTo>
                    <a:pt x="3718560" y="0"/>
                  </a:lnTo>
                  <a:cubicBezTo>
                    <a:pt x="3740150" y="0"/>
                    <a:pt x="3757930" y="17780"/>
                    <a:pt x="3757930" y="39370"/>
                  </a:cubicBezTo>
                  <a:cubicBezTo>
                    <a:pt x="3757930" y="60960"/>
                    <a:pt x="3740150" y="78740"/>
                    <a:pt x="3718560" y="78740"/>
                  </a:cubicBezTo>
                  <a:close/>
                  <a:moveTo>
                    <a:pt x="6243320" y="78740"/>
                  </a:moveTo>
                  <a:lnTo>
                    <a:pt x="5807710" y="78740"/>
                  </a:lnTo>
                  <a:cubicBezTo>
                    <a:pt x="5786120" y="78740"/>
                    <a:pt x="5768340" y="60960"/>
                    <a:pt x="5768340" y="39370"/>
                  </a:cubicBezTo>
                  <a:cubicBezTo>
                    <a:pt x="5768340" y="17780"/>
                    <a:pt x="5786120" y="0"/>
                    <a:pt x="5807710" y="0"/>
                  </a:cubicBezTo>
                  <a:lnTo>
                    <a:pt x="6243320" y="0"/>
                  </a:lnTo>
                  <a:cubicBezTo>
                    <a:pt x="6264910" y="0"/>
                    <a:pt x="6282690" y="17780"/>
                    <a:pt x="6282690" y="39370"/>
                  </a:cubicBezTo>
                  <a:cubicBezTo>
                    <a:pt x="6282690" y="60960"/>
                    <a:pt x="6266180" y="78740"/>
                    <a:pt x="6243320" y="78740"/>
                  </a:cubicBezTo>
                  <a:close/>
                </a:path>
              </a:pathLst>
            </a:custGeom>
            <a:solidFill>
              <a:srgbClr val="C8D0D8"/>
            </a:solidFill>
          </p:spPr>
        </p:sp>
        <p:sp>
          <p:nvSpPr>
            <p:cNvPr name="Freeform 14" id="14"/>
            <p:cNvSpPr/>
            <p:nvPr/>
          </p:nvSpPr>
          <p:spPr>
            <a:xfrm flipH="false" flipV="false" rot="0">
              <a:off x="3298190" y="1993900"/>
              <a:ext cx="1023620" cy="1023620"/>
            </a:xfrm>
            <a:custGeom>
              <a:avLst/>
              <a:gdLst/>
              <a:ahLst/>
              <a:cxnLst/>
              <a:rect r="r" b="b" t="t" l="l"/>
              <a:pathLst>
                <a:path h="1023620" w="1023620">
                  <a:moveTo>
                    <a:pt x="511810" y="0"/>
                  </a:moveTo>
                  <a:cubicBezTo>
                    <a:pt x="228600" y="0"/>
                    <a:pt x="0" y="228600"/>
                    <a:pt x="0" y="511810"/>
                  </a:cubicBezTo>
                  <a:cubicBezTo>
                    <a:pt x="0" y="795020"/>
                    <a:pt x="229870" y="1023620"/>
                    <a:pt x="511810" y="1023620"/>
                  </a:cubicBezTo>
                  <a:cubicBezTo>
                    <a:pt x="795020" y="1023620"/>
                    <a:pt x="1023620" y="795020"/>
                    <a:pt x="1023620" y="511810"/>
                  </a:cubicBezTo>
                  <a:cubicBezTo>
                    <a:pt x="1023620" y="228600"/>
                    <a:pt x="795020" y="0"/>
                    <a:pt x="511810" y="0"/>
                  </a:cubicBezTo>
                  <a:close/>
                  <a:moveTo>
                    <a:pt x="382270" y="806450"/>
                  </a:moveTo>
                  <a:lnTo>
                    <a:pt x="382270" y="232410"/>
                  </a:lnTo>
                  <a:lnTo>
                    <a:pt x="802640" y="519430"/>
                  </a:lnTo>
                  <a:lnTo>
                    <a:pt x="382270" y="806450"/>
                  </a:lnTo>
                  <a:close/>
                </a:path>
              </a:pathLst>
            </a:custGeom>
            <a:solidFill>
              <a:srgbClr val="C8D0D8"/>
            </a:solidFill>
          </p:spPr>
        </p:sp>
      </p:grpSp>
      <p:sp>
        <p:nvSpPr>
          <p:cNvPr name="TextBox 15" id="15"/>
          <p:cNvSpPr txBox="true"/>
          <p:nvPr/>
        </p:nvSpPr>
        <p:spPr>
          <a:xfrm rot="0">
            <a:off x="2250078" y="189003"/>
            <a:ext cx="7345741" cy="2280920"/>
          </a:xfrm>
          <a:prstGeom prst="rect">
            <a:avLst/>
          </a:prstGeom>
        </p:spPr>
        <p:txBody>
          <a:bodyPr anchor="t" rtlCol="false" tIns="0" lIns="0" bIns="0" rIns="0">
            <a:spAutoFit/>
          </a:bodyPr>
          <a:lstStyle/>
          <a:p>
            <a:pPr algn="l" marL="0" indent="0" lvl="0">
              <a:lnSpc>
                <a:spcPts val="18340"/>
              </a:lnSpc>
              <a:spcBef>
                <a:spcPct val="0"/>
              </a:spcBef>
            </a:pPr>
            <a:r>
              <a:rPr lang="en-US" sz="14000">
                <a:solidFill>
                  <a:srgbClr val="404040"/>
                </a:solidFill>
                <a:latin typeface="Hibernate"/>
              </a:rPr>
              <a:t>TEST</a:t>
            </a:r>
          </a:p>
        </p:txBody>
      </p:sp>
      <p:sp>
        <p:nvSpPr>
          <p:cNvPr name="TextBox 16" id="16"/>
          <p:cNvSpPr txBox="true"/>
          <p:nvPr/>
        </p:nvSpPr>
        <p:spPr>
          <a:xfrm rot="0">
            <a:off x="2250078" y="1998117"/>
            <a:ext cx="11742343" cy="495300"/>
          </a:xfrm>
          <a:prstGeom prst="rect">
            <a:avLst/>
          </a:prstGeom>
        </p:spPr>
        <p:txBody>
          <a:bodyPr anchor="t" rtlCol="false" tIns="0" lIns="0" bIns="0" rIns="0">
            <a:spAutoFit/>
          </a:bodyPr>
          <a:lstStyle/>
          <a:p>
            <a:pPr algn="l" marL="0" indent="0" lvl="0">
              <a:lnSpc>
                <a:spcPts val="4199"/>
              </a:lnSpc>
              <a:spcBef>
                <a:spcPct val="0"/>
              </a:spcBef>
            </a:pPr>
            <a:r>
              <a:rPr lang="en-US" sz="2999">
                <a:solidFill>
                  <a:srgbClr val="404040"/>
                </a:solidFill>
                <a:latin typeface="Montserrat Medium"/>
              </a:rPr>
              <a:t> =   To show and explain our product to the users.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sp>
        <p:nvSpPr>
          <p:cNvPr name="Freeform 3" id="3"/>
          <p:cNvSpPr/>
          <p:nvPr/>
        </p:nvSpPr>
        <p:spPr>
          <a:xfrm flipH="false" flipV="false" rot="0">
            <a:off x="-1214591" y="-653351"/>
            <a:ext cx="3335222" cy="3026714"/>
          </a:xfrm>
          <a:custGeom>
            <a:avLst/>
            <a:gdLst/>
            <a:ahLst/>
            <a:cxnLst/>
            <a:rect r="r" b="b" t="t" l="l"/>
            <a:pathLst>
              <a:path h="3026714" w="3335222">
                <a:moveTo>
                  <a:pt x="0" y="0"/>
                </a:moveTo>
                <a:lnTo>
                  <a:pt x="3335222" y="0"/>
                </a:lnTo>
                <a:lnTo>
                  <a:pt x="3335222" y="3026714"/>
                </a:lnTo>
                <a:lnTo>
                  <a:pt x="0" y="3026714"/>
                </a:lnTo>
                <a:lnTo>
                  <a:pt x="0" y="0"/>
                </a:lnTo>
                <a:close/>
              </a:path>
            </a:pathLst>
          </a:custGeom>
          <a:blipFill>
            <a:blip r:embed="rId3"/>
            <a:stretch>
              <a:fillRect l="0" t="0" r="0" b="0"/>
            </a:stretch>
          </a:blipFill>
        </p:spPr>
      </p:sp>
      <p:sp>
        <p:nvSpPr>
          <p:cNvPr name="Freeform 4" id="4"/>
          <p:cNvSpPr/>
          <p:nvPr/>
        </p:nvSpPr>
        <p:spPr>
          <a:xfrm flipH="false" flipV="false" rot="0">
            <a:off x="2777434" y="-1093686"/>
            <a:ext cx="2669512" cy="2469299"/>
          </a:xfrm>
          <a:custGeom>
            <a:avLst/>
            <a:gdLst/>
            <a:ahLst/>
            <a:cxnLst/>
            <a:rect r="r" b="b" t="t" l="l"/>
            <a:pathLst>
              <a:path h="2469299" w="2669512">
                <a:moveTo>
                  <a:pt x="0" y="0"/>
                </a:moveTo>
                <a:lnTo>
                  <a:pt x="2669513" y="0"/>
                </a:lnTo>
                <a:lnTo>
                  <a:pt x="2669513" y="2469299"/>
                </a:lnTo>
                <a:lnTo>
                  <a:pt x="0" y="2469299"/>
                </a:lnTo>
                <a:lnTo>
                  <a:pt x="0" y="0"/>
                </a:lnTo>
                <a:close/>
              </a:path>
            </a:pathLst>
          </a:custGeom>
          <a:blipFill>
            <a:blip r:embed="rId4"/>
            <a:stretch>
              <a:fillRect l="0" t="0" r="0" b="0"/>
            </a:stretch>
          </a:blipFill>
        </p:spPr>
      </p:sp>
      <p:sp>
        <p:nvSpPr>
          <p:cNvPr name="Freeform 5" id="5"/>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5"/>
            <a:stretch>
              <a:fillRect l="0" t="0" r="0" b="0"/>
            </a:stretch>
          </a:blipFill>
        </p:spPr>
      </p:sp>
      <p:sp>
        <p:nvSpPr>
          <p:cNvPr name="Freeform 6" id="6"/>
          <p:cNvSpPr/>
          <p:nvPr/>
        </p:nvSpPr>
        <p:spPr>
          <a:xfrm flipH="false" flipV="false" rot="2523674">
            <a:off x="8574628" y="8547243"/>
            <a:ext cx="3966278" cy="3822501"/>
          </a:xfrm>
          <a:custGeom>
            <a:avLst/>
            <a:gdLst/>
            <a:ahLst/>
            <a:cxnLst/>
            <a:rect r="r" b="b" t="t" l="l"/>
            <a:pathLst>
              <a:path h="3822501" w="3966278">
                <a:moveTo>
                  <a:pt x="0" y="0"/>
                </a:moveTo>
                <a:lnTo>
                  <a:pt x="3966278" y="0"/>
                </a:lnTo>
                <a:lnTo>
                  <a:pt x="3966278" y="3822501"/>
                </a:lnTo>
                <a:lnTo>
                  <a:pt x="0" y="3822501"/>
                </a:lnTo>
                <a:lnTo>
                  <a:pt x="0" y="0"/>
                </a:lnTo>
                <a:close/>
              </a:path>
            </a:pathLst>
          </a:custGeom>
          <a:blipFill>
            <a:blip r:embed="rId6"/>
            <a:stretch>
              <a:fillRect l="0" t="0" r="0" b="0"/>
            </a:stretch>
          </a:blipFill>
        </p:spPr>
      </p:sp>
      <p:sp>
        <p:nvSpPr>
          <p:cNvPr name="Freeform 7" id="7"/>
          <p:cNvSpPr/>
          <p:nvPr/>
        </p:nvSpPr>
        <p:spPr>
          <a:xfrm flipH="false" flipV="false" rot="0">
            <a:off x="13748651" y="8858795"/>
            <a:ext cx="2268425" cy="1990543"/>
          </a:xfrm>
          <a:custGeom>
            <a:avLst/>
            <a:gdLst/>
            <a:ahLst/>
            <a:cxnLst/>
            <a:rect r="r" b="b" t="t" l="l"/>
            <a:pathLst>
              <a:path h="1990543" w="2268425">
                <a:moveTo>
                  <a:pt x="0" y="0"/>
                </a:moveTo>
                <a:lnTo>
                  <a:pt x="2268425" y="0"/>
                </a:lnTo>
                <a:lnTo>
                  <a:pt x="2268425" y="1990543"/>
                </a:lnTo>
                <a:lnTo>
                  <a:pt x="0" y="1990543"/>
                </a:lnTo>
                <a:lnTo>
                  <a:pt x="0" y="0"/>
                </a:lnTo>
                <a:close/>
              </a:path>
            </a:pathLst>
          </a:custGeom>
          <a:blipFill>
            <a:blip r:embed="rId7"/>
            <a:stretch>
              <a:fillRect l="0" t="0" r="0" b="0"/>
            </a:stretch>
          </a:blipFill>
        </p:spPr>
      </p:sp>
      <p:sp>
        <p:nvSpPr>
          <p:cNvPr name="Freeform 8" id="8"/>
          <p:cNvSpPr/>
          <p:nvPr/>
        </p:nvSpPr>
        <p:spPr>
          <a:xfrm flipH="false" flipV="false" rot="-2829396">
            <a:off x="16595204" y="61939"/>
            <a:ext cx="3367561" cy="3245487"/>
          </a:xfrm>
          <a:custGeom>
            <a:avLst/>
            <a:gdLst/>
            <a:ahLst/>
            <a:cxnLst/>
            <a:rect r="r" b="b" t="t" l="l"/>
            <a:pathLst>
              <a:path h="3245487" w="3367561">
                <a:moveTo>
                  <a:pt x="0" y="0"/>
                </a:moveTo>
                <a:lnTo>
                  <a:pt x="3367561" y="0"/>
                </a:lnTo>
                <a:lnTo>
                  <a:pt x="3367561" y="3245487"/>
                </a:lnTo>
                <a:lnTo>
                  <a:pt x="0" y="3245487"/>
                </a:lnTo>
                <a:lnTo>
                  <a:pt x="0" y="0"/>
                </a:lnTo>
                <a:close/>
              </a:path>
            </a:pathLst>
          </a:custGeom>
          <a:blipFill>
            <a:blip r:embed="rId6"/>
            <a:stretch>
              <a:fillRect l="0" t="0" r="0" b="0"/>
            </a:stretch>
          </a:blipFill>
        </p:spPr>
      </p:sp>
      <p:sp>
        <p:nvSpPr>
          <p:cNvPr name="Freeform 9" id="9"/>
          <p:cNvSpPr/>
          <p:nvPr/>
        </p:nvSpPr>
        <p:spPr>
          <a:xfrm flipH="false" flipV="false" rot="0">
            <a:off x="-1214591" y="3572091"/>
            <a:ext cx="2429181" cy="4015176"/>
          </a:xfrm>
          <a:custGeom>
            <a:avLst/>
            <a:gdLst/>
            <a:ahLst/>
            <a:cxnLst/>
            <a:rect r="r" b="b" t="t" l="l"/>
            <a:pathLst>
              <a:path h="4015176" w="2429181">
                <a:moveTo>
                  <a:pt x="0" y="0"/>
                </a:moveTo>
                <a:lnTo>
                  <a:pt x="2429182" y="0"/>
                </a:lnTo>
                <a:lnTo>
                  <a:pt x="2429182" y="4015176"/>
                </a:lnTo>
                <a:lnTo>
                  <a:pt x="0" y="4015176"/>
                </a:lnTo>
                <a:lnTo>
                  <a:pt x="0" y="0"/>
                </a:lnTo>
                <a:close/>
              </a:path>
            </a:pathLst>
          </a:custGeom>
          <a:blipFill>
            <a:blip r:embed="rId8"/>
            <a:stretch>
              <a:fillRect l="0" t="0" r="0" b="0"/>
            </a:stretch>
          </a:blipFill>
        </p:spPr>
      </p:sp>
      <p:sp>
        <p:nvSpPr>
          <p:cNvPr name="Freeform 10" id="10"/>
          <p:cNvSpPr/>
          <p:nvPr/>
        </p:nvSpPr>
        <p:spPr>
          <a:xfrm flipH="false" flipV="false" rot="0">
            <a:off x="16736567" y="4592514"/>
            <a:ext cx="3102866" cy="3118458"/>
          </a:xfrm>
          <a:custGeom>
            <a:avLst/>
            <a:gdLst/>
            <a:ahLst/>
            <a:cxnLst/>
            <a:rect r="r" b="b" t="t" l="l"/>
            <a:pathLst>
              <a:path h="3118458" w="3102866">
                <a:moveTo>
                  <a:pt x="0" y="0"/>
                </a:moveTo>
                <a:lnTo>
                  <a:pt x="3102866" y="0"/>
                </a:lnTo>
                <a:lnTo>
                  <a:pt x="3102866" y="3118458"/>
                </a:lnTo>
                <a:lnTo>
                  <a:pt x="0" y="3118458"/>
                </a:lnTo>
                <a:lnTo>
                  <a:pt x="0" y="0"/>
                </a:lnTo>
                <a:close/>
              </a:path>
            </a:pathLst>
          </a:custGeom>
          <a:blipFill>
            <a:blip r:embed="rId9"/>
            <a:stretch>
              <a:fillRect l="0" t="0" r="0" b="0"/>
            </a:stretch>
          </a:blipFill>
        </p:spPr>
      </p:sp>
      <p:sp>
        <p:nvSpPr>
          <p:cNvPr name="Freeform 11" id="11"/>
          <p:cNvSpPr/>
          <p:nvPr/>
        </p:nvSpPr>
        <p:spPr>
          <a:xfrm flipH="false" flipV="false" rot="-10726236">
            <a:off x="13288786" y="-648443"/>
            <a:ext cx="4156830" cy="1979691"/>
          </a:xfrm>
          <a:custGeom>
            <a:avLst/>
            <a:gdLst/>
            <a:ahLst/>
            <a:cxnLst/>
            <a:rect r="r" b="b" t="t" l="l"/>
            <a:pathLst>
              <a:path h="1979691" w="4156830">
                <a:moveTo>
                  <a:pt x="0" y="0"/>
                </a:moveTo>
                <a:lnTo>
                  <a:pt x="4156830" y="0"/>
                </a:lnTo>
                <a:lnTo>
                  <a:pt x="4156830" y="1979691"/>
                </a:lnTo>
                <a:lnTo>
                  <a:pt x="0" y="1979691"/>
                </a:lnTo>
                <a:lnTo>
                  <a:pt x="0" y="0"/>
                </a:lnTo>
                <a:close/>
              </a:path>
            </a:pathLst>
          </a:custGeom>
          <a:blipFill>
            <a:blip r:embed="rId10"/>
            <a:stretch>
              <a:fillRect l="0" t="0" r="0" b="0"/>
            </a:stretch>
          </a:blipFill>
        </p:spPr>
      </p:sp>
      <p:sp>
        <p:nvSpPr>
          <p:cNvPr name="Freeform 12" id="12"/>
          <p:cNvSpPr/>
          <p:nvPr/>
        </p:nvSpPr>
        <p:spPr>
          <a:xfrm flipH="false" flipV="false" rot="0">
            <a:off x="10789271" y="-1202197"/>
            <a:ext cx="2478756" cy="2404393"/>
          </a:xfrm>
          <a:custGeom>
            <a:avLst/>
            <a:gdLst/>
            <a:ahLst/>
            <a:cxnLst/>
            <a:rect r="r" b="b" t="t" l="l"/>
            <a:pathLst>
              <a:path h="2404393" w="2478756">
                <a:moveTo>
                  <a:pt x="0" y="0"/>
                </a:moveTo>
                <a:lnTo>
                  <a:pt x="2478756" y="0"/>
                </a:lnTo>
                <a:lnTo>
                  <a:pt x="2478756" y="2404394"/>
                </a:lnTo>
                <a:lnTo>
                  <a:pt x="0" y="2404394"/>
                </a:lnTo>
                <a:lnTo>
                  <a:pt x="0" y="0"/>
                </a:lnTo>
                <a:close/>
              </a:path>
            </a:pathLst>
          </a:custGeom>
          <a:blipFill>
            <a:blip r:embed="rId11"/>
            <a:stretch>
              <a:fillRect l="0" t="0" r="0" b="0"/>
            </a:stretch>
          </a:blipFill>
        </p:spPr>
      </p:sp>
      <p:sp>
        <p:nvSpPr>
          <p:cNvPr name="Freeform 13" id="13"/>
          <p:cNvSpPr/>
          <p:nvPr/>
        </p:nvSpPr>
        <p:spPr>
          <a:xfrm flipH="false" flipV="false" rot="0">
            <a:off x="-778935" y="8261739"/>
            <a:ext cx="3287385" cy="3184654"/>
          </a:xfrm>
          <a:custGeom>
            <a:avLst/>
            <a:gdLst/>
            <a:ahLst/>
            <a:cxnLst/>
            <a:rect r="r" b="b" t="t" l="l"/>
            <a:pathLst>
              <a:path h="3184654" w="3287385">
                <a:moveTo>
                  <a:pt x="0" y="0"/>
                </a:moveTo>
                <a:lnTo>
                  <a:pt x="3287384" y="0"/>
                </a:lnTo>
                <a:lnTo>
                  <a:pt x="3287384" y="3184654"/>
                </a:lnTo>
                <a:lnTo>
                  <a:pt x="0" y="3184654"/>
                </a:lnTo>
                <a:lnTo>
                  <a:pt x="0" y="0"/>
                </a:lnTo>
                <a:close/>
              </a:path>
            </a:pathLst>
          </a:custGeom>
          <a:blipFill>
            <a:blip r:embed="rId12"/>
            <a:stretch>
              <a:fillRect l="0" t="0" r="0" b="0"/>
            </a:stretch>
          </a:blipFill>
        </p:spPr>
      </p:sp>
      <p:sp>
        <p:nvSpPr>
          <p:cNvPr name="Freeform 14" id="14"/>
          <p:cNvSpPr/>
          <p:nvPr/>
        </p:nvSpPr>
        <p:spPr>
          <a:xfrm flipH="false" flipV="false" rot="0">
            <a:off x="3083439" y="9151851"/>
            <a:ext cx="4283445" cy="2039991"/>
          </a:xfrm>
          <a:custGeom>
            <a:avLst/>
            <a:gdLst/>
            <a:ahLst/>
            <a:cxnLst/>
            <a:rect r="r" b="b" t="t" l="l"/>
            <a:pathLst>
              <a:path h="2039991" w="4283445">
                <a:moveTo>
                  <a:pt x="0" y="0"/>
                </a:moveTo>
                <a:lnTo>
                  <a:pt x="4283444" y="0"/>
                </a:lnTo>
                <a:lnTo>
                  <a:pt x="4283444" y="2039990"/>
                </a:lnTo>
                <a:lnTo>
                  <a:pt x="0" y="2039990"/>
                </a:lnTo>
                <a:lnTo>
                  <a:pt x="0" y="0"/>
                </a:lnTo>
                <a:close/>
              </a:path>
            </a:pathLst>
          </a:custGeom>
          <a:blipFill>
            <a:blip r:embed="rId10"/>
            <a:stretch>
              <a:fillRect l="0" t="0" r="0" b="0"/>
            </a:stretch>
          </a:blipFill>
        </p:spPr>
      </p:sp>
      <p:sp>
        <p:nvSpPr>
          <p:cNvPr name="Freeform 15" id="15"/>
          <p:cNvSpPr/>
          <p:nvPr/>
        </p:nvSpPr>
        <p:spPr>
          <a:xfrm flipH="false" flipV="false" rot="-8754662">
            <a:off x="5893358" y="-2053103"/>
            <a:ext cx="4176376" cy="3664770"/>
          </a:xfrm>
          <a:custGeom>
            <a:avLst/>
            <a:gdLst/>
            <a:ahLst/>
            <a:cxnLst/>
            <a:rect r="r" b="b" t="t" l="l"/>
            <a:pathLst>
              <a:path h="3664770" w="4176376">
                <a:moveTo>
                  <a:pt x="0" y="0"/>
                </a:moveTo>
                <a:lnTo>
                  <a:pt x="4176376" y="0"/>
                </a:lnTo>
                <a:lnTo>
                  <a:pt x="4176376" y="3664769"/>
                </a:lnTo>
                <a:lnTo>
                  <a:pt x="0" y="3664769"/>
                </a:lnTo>
                <a:lnTo>
                  <a:pt x="0" y="0"/>
                </a:lnTo>
                <a:close/>
              </a:path>
            </a:pathLst>
          </a:custGeom>
          <a:blipFill>
            <a:blip r:embed="rId7"/>
            <a:stretch>
              <a:fillRect l="0" t="0" r="0" b="0"/>
            </a:stretch>
          </a:blipFill>
        </p:spPr>
      </p:sp>
      <p:sp>
        <p:nvSpPr>
          <p:cNvPr name="TextBox 16" id="16"/>
          <p:cNvSpPr txBox="true"/>
          <p:nvPr/>
        </p:nvSpPr>
        <p:spPr>
          <a:xfrm rot="0">
            <a:off x="3931403" y="3588870"/>
            <a:ext cx="10425193" cy="4347509"/>
          </a:xfrm>
          <a:prstGeom prst="rect">
            <a:avLst/>
          </a:prstGeom>
        </p:spPr>
        <p:txBody>
          <a:bodyPr anchor="t" rtlCol="false" tIns="0" lIns="0" bIns="0" rIns="0">
            <a:spAutoFit/>
          </a:bodyPr>
          <a:lstStyle/>
          <a:p>
            <a:pPr algn="ctr" marL="0" indent="0" lvl="0">
              <a:lnSpc>
                <a:spcPts val="16396"/>
              </a:lnSpc>
            </a:pPr>
            <a:r>
              <a:rPr lang="en-US" sz="19065">
                <a:solidFill>
                  <a:srgbClr val="404040"/>
                </a:solidFill>
                <a:latin typeface="Hibernate"/>
              </a:rPr>
              <a:t>THANK YOU VERY MUCH!</a:t>
            </a:r>
          </a:p>
        </p:txBody>
      </p:sp>
      <p:sp>
        <p:nvSpPr>
          <p:cNvPr name="TextBox 17" id="17"/>
          <p:cNvSpPr txBox="true"/>
          <p:nvPr/>
        </p:nvSpPr>
        <p:spPr>
          <a:xfrm rot="0">
            <a:off x="7765899" y="7402979"/>
            <a:ext cx="2756201" cy="1019175"/>
          </a:xfrm>
          <a:prstGeom prst="rect">
            <a:avLst/>
          </a:prstGeom>
        </p:spPr>
        <p:txBody>
          <a:bodyPr anchor="t" rtlCol="false" tIns="0" lIns="0" bIns="0" rIns="0">
            <a:spAutoFit/>
          </a:bodyPr>
          <a:lstStyle/>
          <a:p>
            <a:pPr>
              <a:lnSpc>
                <a:spcPts val="4199"/>
              </a:lnSpc>
            </a:pPr>
            <a:r>
              <a:rPr lang="en-US" sz="2999">
                <a:solidFill>
                  <a:srgbClr val="404040"/>
                </a:solidFill>
                <a:latin typeface="Montserrat Medium"/>
              </a:rPr>
              <a:t>by Group 11</a:t>
            </a:r>
          </a:p>
          <a:p>
            <a:pPr algn="l" marL="0" indent="0" lvl="0">
              <a:lnSpc>
                <a:spcPts val="4199"/>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sp>
        <p:nvSpPr>
          <p:cNvPr name="TextBox 3" id="3"/>
          <p:cNvSpPr txBox="true"/>
          <p:nvPr/>
        </p:nvSpPr>
        <p:spPr>
          <a:xfrm rot="0">
            <a:off x="1545801" y="1002301"/>
            <a:ext cx="14774235" cy="2017523"/>
          </a:xfrm>
          <a:prstGeom prst="rect">
            <a:avLst/>
          </a:prstGeom>
        </p:spPr>
        <p:txBody>
          <a:bodyPr anchor="t" rtlCol="false" tIns="0" lIns="0" bIns="0" rIns="0">
            <a:spAutoFit/>
          </a:bodyPr>
          <a:lstStyle/>
          <a:p>
            <a:pPr algn="ctr" marL="0" indent="0" lvl="0">
              <a:lnSpc>
                <a:spcPts val="16243"/>
              </a:lnSpc>
              <a:spcBef>
                <a:spcPct val="0"/>
              </a:spcBef>
            </a:pPr>
            <a:r>
              <a:rPr lang="en-US" sz="12399">
                <a:solidFill>
                  <a:srgbClr val="404040"/>
                </a:solidFill>
                <a:latin typeface="Hibernate"/>
              </a:rPr>
              <a:t>INTRODUCTION</a:t>
            </a:r>
          </a:p>
        </p:txBody>
      </p:sp>
      <p:grpSp>
        <p:nvGrpSpPr>
          <p:cNvPr name="Group 4" id="4"/>
          <p:cNvGrpSpPr/>
          <p:nvPr/>
        </p:nvGrpSpPr>
        <p:grpSpPr>
          <a:xfrm rot="0">
            <a:off x="1028700" y="3238899"/>
            <a:ext cx="5470302" cy="5921968"/>
            <a:chOff x="0" y="0"/>
            <a:chExt cx="1440738" cy="1559695"/>
          </a:xfrm>
        </p:grpSpPr>
        <p:sp>
          <p:nvSpPr>
            <p:cNvPr name="Freeform 5" id="5"/>
            <p:cNvSpPr/>
            <p:nvPr/>
          </p:nvSpPr>
          <p:spPr>
            <a:xfrm flipH="false" flipV="false" rot="0">
              <a:off x="0" y="0"/>
              <a:ext cx="1440738" cy="1559695"/>
            </a:xfrm>
            <a:custGeom>
              <a:avLst/>
              <a:gdLst/>
              <a:ahLst/>
              <a:cxnLst/>
              <a:rect r="r" b="b" t="t" l="l"/>
              <a:pathLst>
                <a:path h="1559695" w="1440738">
                  <a:moveTo>
                    <a:pt x="72178" y="0"/>
                  </a:moveTo>
                  <a:lnTo>
                    <a:pt x="1368560" y="0"/>
                  </a:lnTo>
                  <a:cubicBezTo>
                    <a:pt x="1387703" y="0"/>
                    <a:pt x="1406061" y="7604"/>
                    <a:pt x="1419597" y="21141"/>
                  </a:cubicBezTo>
                  <a:cubicBezTo>
                    <a:pt x="1433134" y="34677"/>
                    <a:pt x="1440738" y="53036"/>
                    <a:pt x="1440738" y="72178"/>
                  </a:cubicBezTo>
                  <a:lnTo>
                    <a:pt x="1440738" y="1487517"/>
                  </a:lnTo>
                  <a:cubicBezTo>
                    <a:pt x="1440738" y="1506660"/>
                    <a:pt x="1433134" y="1525019"/>
                    <a:pt x="1419597" y="1538555"/>
                  </a:cubicBezTo>
                  <a:cubicBezTo>
                    <a:pt x="1406061" y="1552091"/>
                    <a:pt x="1387703" y="1559695"/>
                    <a:pt x="1368560" y="1559695"/>
                  </a:cubicBezTo>
                  <a:lnTo>
                    <a:pt x="72178" y="1559695"/>
                  </a:lnTo>
                  <a:cubicBezTo>
                    <a:pt x="53036" y="1559695"/>
                    <a:pt x="34677" y="1552091"/>
                    <a:pt x="21141" y="1538555"/>
                  </a:cubicBezTo>
                  <a:cubicBezTo>
                    <a:pt x="7604" y="1525019"/>
                    <a:pt x="0" y="1506660"/>
                    <a:pt x="0" y="1487517"/>
                  </a:cubicBezTo>
                  <a:lnTo>
                    <a:pt x="0" y="72178"/>
                  </a:lnTo>
                  <a:cubicBezTo>
                    <a:pt x="0" y="53036"/>
                    <a:pt x="7604" y="34677"/>
                    <a:pt x="21141" y="21141"/>
                  </a:cubicBezTo>
                  <a:cubicBezTo>
                    <a:pt x="34677" y="7604"/>
                    <a:pt x="53036" y="0"/>
                    <a:pt x="72178" y="0"/>
                  </a:cubicBezTo>
                  <a:close/>
                </a:path>
              </a:pathLst>
            </a:custGeom>
            <a:solidFill>
              <a:srgbClr val="B8CDDB"/>
            </a:solidFill>
          </p:spPr>
        </p:sp>
        <p:sp>
          <p:nvSpPr>
            <p:cNvPr name="TextBox 6" id="6"/>
            <p:cNvSpPr txBox="true"/>
            <p:nvPr/>
          </p:nvSpPr>
          <p:spPr>
            <a:xfrm>
              <a:off x="0" y="9525"/>
              <a:ext cx="1440738" cy="1550170"/>
            </a:xfrm>
            <a:prstGeom prst="rect">
              <a:avLst/>
            </a:prstGeom>
          </p:spPr>
          <p:txBody>
            <a:bodyPr anchor="ctr" rtlCol="false" tIns="50800" lIns="50800" bIns="50800" rIns="50800"/>
            <a:lstStyle/>
            <a:p>
              <a:pPr algn="ctr">
                <a:lnSpc>
                  <a:spcPts val="3473"/>
                </a:lnSpc>
              </a:pPr>
            </a:p>
          </p:txBody>
        </p:sp>
      </p:grpSp>
      <p:sp>
        <p:nvSpPr>
          <p:cNvPr name="TextBox 7" id="7"/>
          <p:cNvSpPr txBox="true"/>
          <p:nvPr/>
        </p:nvSpPr>
        <p:spPr>
          <a:xfrm rot="0">
            <a:off x="1583901" y="3762596"/>
            <a:ext cx="3829895" cy="613411"/>
          </a:xfrm>
          <a:prstGeom prst="rect">
            <a:avLst/>
          </a:prstGeom>
        </p:spPr>
        <p:txBody>
          <a:bodyPr anchor="t" rtlCol="false" tIns="0" lIns="0" bIns="0" rIns="0">
            <a:spAutoFit/>
          </a:bodyPr>
          <a:lstStyle/>
          <a:p>
            <a:pPr algn="ctr" marL="0" indent="0" lvl="0">
              <a:lnSpc>
                <a:spcPts val="5039"/>
              </a:lnSpc>
              <a:spcBef>
                <a:spcPct val="0"/>
              </a:spcBef>
            </a:pPr>
            <a:r>
              <a:rPr lang="en-US" sz="3599" spc="115">
                <a:solidFill>
                  <a:srgbClr val="000000"/>
                </a:solidFill>
                <a:latin typeface="Montserrat Bold"/>
              </a:rPr>
              <a:t>BACKGROUND</a:t>
            </a:r>
          </a:p>
        </p:txBody>
      </p:sp>
      <p:sp>
        <p:nvSpPr>
          <p:cNvPr name="TextBox 8" id="8"/>
          <p:cNvSpPr txBox="true"/>
          <p:nvPr/>
        </p:nvSpPr>
        <p:spPr>
          <a:xfrm rot="0">
            <a:off x="1429803" y="4514800"/>
            <a:ext cx="4668095" cy="4090798"/>
          </a:xfrm>
          <a:prstGeom prst="rect">
            <a:avLst/>
          </a:prstGeom>
        </p:spPr>
        <p:txBody>
          <a:bodyPr anchor="t" rtlCol="false" tIns="0" lIns="0" bIns="0" rIns="0">
            <a:spAutoFit/>
          </a:bodyPr>
          <a:lstStyle/>
          <a:p>
            <a:pPr algn="just">
              <a:lnSpc>
                <a:spcPts val="4103"/>
              </a:lnSpc>
            </a:pPr>
            <a:r>
              <a:rPr lang="en-US" sz="2699" spc="86">
                <a:solidFill>
                  <a:srgbClr val="000000"/>
                </a:solidFill>
                <a:latin typeface="Montserrat Medium"/>
              </a:rPr>
              <a:t>Data can be transferred at a quicker rate if the speed of transmission is increased The larger the network, the more bandwidth is needed to handle the daily data transfer</a:t>
            </a:r>
          </a:p>
        </p:txBody>
      </p:sp>
      <p:grpSp>
        <p:nvGrpSpPr>
          <p:cNvPr name="Group 9" id="9"/>
          <p:cNvGrpSpPr/>
          <p:nvPr/>
        </p:nvGrpSpPr>
        <p:grpSpPr>
          <a:xfrm rot="0">
            <a:off x="6766346" y="3238899"/>
            <a:ext cx="5148814" cy="6019401"/>
            <a:chOff x="0" y="0"/>
            <a:chExt cx="1356066" cy="1585357"/>
          </a:xfrm>
        </p:grpSpPr>
        <p:sp>
          <p:nvSpPr>
            <p:cNvPr name="Freeform 10" id="10"/>
            <p:cNvSpPr/>
            <p:nvPr/>
          </p:nvSpPr>
          <p:spPr>
            <a:xfrm flipH="false" flipV="false" rot="0">
              <a:off x="0" y="0"/>
              <a:ext cx="1356066" cy="1585357"/>
            </a:xfrm>
            <a:custGeom>
              <a:avLst/>
              <a:gdLst/>
              <a:ahLst/>
              <a:cxnLst/>
              <a:rect r="r" b="b" t="t" l="l"/>
              <a:pathLst>
                <a:path h="1585357" w="1356066">
                  <a:moveTo>
                    <a:pt x="76685" y="0"/>
                  </a:moveTo>
                  <a:lnTo>
                    <a:pt x="1279381" y="0"/>
                  </a:lnTo>
                  <a:cubicBezTo>
                    <a:pt x="1321733" y="0"/>
                    <a:pt x="1356066" y="34333"/>
                    <a:pt x="1356066" y="76685"/>
                  </a:cubicBezTo>
                  <a:lnTo>
                    <a:pt x="1356066" y="1508671"/>
                  </a:lnTo>
                  <a:cubicBezTo>
                    <a:pt x="1356066" y="1551023"/>
                    <a:pt x="1321733" y="1585357"/>
                    <a:pt x="1279381" y="1585357"/>
                  </a:cubicBezTo>
                  <a:lnTo>
                    <a:pt x="76685" y="1585357"/>
                  </a:lnTo>
                  <a:cubicBezTo>
                    <a:pt x="34333" y="1585357"/>
                    <a:pt x="0" y="1551023"/>
                    <a:pt x="0" y="1508671"/>
                  </a:cubicBezTo>
                  <a:lnTo>
                    <a:pt x="0" y="76685"/>
                  </a:lnTo>
                  <a:cubicBezTo>
                    <a:pt x="0" y="34333"/>
                    <a:pt x="34333" y="0"/>
                    <a:pt x="76685" y="0"/>
                  </a:cubicBezTo>
                  <a:close/>
                </a:path>
              </a:pathLst>
            </a:custGeom>
            <a:solidFill>
              <a:srgbClr val="F7BB97"/>
            </a:solidFill>
          </p:spPr>
        </p:sp>
        <p:sp>
          <p:nvSpPr>
            <p:cNvPr name="TextBox 11" id="11"/>
            <p:cNvSpPr txBox="true"/>
            <p:nvPr/>
          </p:nvSpPr>
          <p:spPr>
            <a:xfrm>
              <a:off x="0" y="9525"/>
              <a:ext cx="1356066" cy="1575832"/>
            </a:xfrm>
            <a:prstGeom prst="rect">
              <a:avLst/>
            </a:prstGeom>
          </p:spPr>
          <p:txBody>
            <a:bodyPr anchor="ctr" rtlCol="false" tIns="50800" lIns="50800" bIns="50800" rIns="50800"/>
            <a:lstStyle/>
            <a:p>
              <a:pPr algn="ctr">
                <a:lnSpc>
                  <a:spcPts val="2898"/>
                </a:lnSpc>
              </a:pPr>
            </a:p>
          </p:txBody>
        </p:sp>
      </p:grpSp>
      <p:sp>
        <p:nvSpPr>
          <p:cNvPr name="TextBox 12" id="12"/>
          <p:cNvSpPr txBox="true"/>
          <p:nvPr/>
        </p:nvSpPr>
        <p:spPr>
          <a:xfrm rot="0">
            <a:off x="7603814" y="3762596"/>
            <a:ext cx="3209994" cy="646431"/>
          </a:xfrm>
          <a:prstGeom prst="rect">
            <a:avLst/>
          </a:prstGeom>
        </p:spPr>
        <p:txBody>
          <a:bodyPr anchor="t" rtlCol="false" tIns="0" lIns="0" bIns="0" rIns="0">
            <a:spAutoFit/>
          </a:bodyPr>
          <a:lstStyle/>
          <a:p>
            <a:pPr algn="ctr" marL="0" indent="0" lvl="0">
              <a:lnSpc>
                <a:spcPts val="5319"/>
              </a:lnSpc>
              <a:spcBef>
                <a:spcPct val="0"/>
              </a:spcBef>
            </a:pPr>
            <a:r>
              <a:rPr lang="en-US" sz="3799" spc="121">
                <a:solidFill>
                  <a:srgbClr val="000000"/>
                </a:solidFill>
                <a:latin typeface="Montserrat Bold"/>
              </a:rPr>
              <a:t>OBJECTIVE</a:t>
            </a:r>
          </a:p>
        </p:txBody>
      </p:sp>
      <p:sp>
        <p:nvSpPr>
          <p:cNvPr name="TextBox 13" id="13"/>
          <p:cNvSpPr txBox="true"/>
          <p:nvPr/>
        </p:nvSpPr>
        <p:spPr>
          <a:xfrm rot="0">
            <a:off x="6970705" y="4527548"/>
            <a:ext cx="4740097" cy="4354704"/>
          </a:xfrm>
          <a:prstGeom prst="rect">
            <a:avLst/>
          </a:prstGeom>
        </p:spPr>
        <p:txBody>
          <a:bodyPr anchor="t" rtlCol="false" tIns="0" lIns="0" bIns="0" rIns="0">
            <a:spAutoFit/>
          </a:bodyPr>
          <a:lstStyle/>
          <a:p>
            <a:pPr algn="just">
              <a:lnSpc>
                <a:spcPts val="3495"/>
              </a:lnSpc>
            </a:pPr>
            <a:r>
              <a:rPr lang="en-US" sz="2299" spc="73">
                <a:solidFill>
                  <a:srgbClr val="000000"/>
                </a:solidFill>
                <a:latin typeface="Montserrat Medium"/>
              </a:rPr>
              <a:t>To overcome the slow network in UTM. High bandwidth utilization also has an impact on how quickly users can upload and download files and media. To address this issue, our team developed a multipurpose router with several novel characteristics.</a:t>
            </a:r>
          </a:p>
        </p:txBody>
      </p:sp>
      <p:grpSp>
        <p:nvGrpSpPr>
          <p:cNvPr name="Group 14" id="14"/>
          <p:cNvGrpSpPr/>
          <p:nvPr/>
        </p:nvGrpSpPr>
        <p:grpSpPr>
          <a:xfrm rot="0">
            <a:off x="12258852" y="3238899"/>
            <a:ext cx="5000448" cy="6019401"/>
            <a:chOff x="0" y="0"/>
            <a:chExt cx="1316990" cy="1585357"/>
          </a:xfrm>
        </p:grpSpPr>
        <p:sp>
          <p:nvSpPr>
            <p:cNvPr name="Freeform 15" id="15"/>
            <p:cNvSpPr/>
            <p:nvPr/>
          </p:nvSpPr>
          <p:spPr>
            <a:xfrm flipH="false" flipV="false" rot="0">
              <a:off x="0" y="0"/>
              <a:ext cx="1316990" cy="1585357"/>
            </a:xfrm>
            <a:custGeom>
              <a:avLst/>
              <a:gdLst/>
              <a:ahLst/>
              <a:cxnLst/>
              <a:rect r="r" b="b" t="t" l="l"/>
              <a:pathLst>
                <a:path h="1585357" w="1316990">
                  <a:moveTo>
                    <a:pt x="78961" y="0"/>
                  </a:moveTo>
                  <a:lnTo>
                    <a:pt x="1238030" y="0"/>
                  </a:lnTo>
                  <a:cubicBezTo>
                    <a:pt x="1258972" y="0"/>
                    <a:pt x="1279055" y="8319"/>
                    <a:pt x="1293863" y="23127"/>
                  </a:cubicBezTo>
                  <a:cubicBezTo>
                    <a:pt x="1308671" y="37935"/>
                    <a:pt x="1316990" y="58019"/>
                    <a:pt x="1316990" y="78961"/>
                  </a:cubicBezTo>
                  <a:lnTo>
                    <a:pt x="1316990" y="1506396"/>
                  </a:lnTo>
                  <a:cubicBezTo>
                    <a:pt x="1316990" y="1550005"/>
                    <a:pt x="1281639" y="1585357"/>
                    <a:pt x="1238030" y="1585357"/>
                  </a:cubicBezTo>
                  <a:lnTo>
                    <a:pt x="78961" y="1585357"/>
                  </a:lnTo>
                  <a:cubicBezTo>
                    <a:pt x="35352" y="1585357"/>
                    <a:pt x="0" y="1550005"/>
                    <a:pt x="0" y="1506396"/>
                  </a:cubicBezTo>
                  <a:lnTo>
                    <a:pt x="0" y="78961"/>
                  </a:lnTo>
                  <a:cubicBezTo>
                    <a:pt x="0" y="35352"/>
                    <a:pt x="35352" y="0"/>
                    <a:pt x="78961" y="0"/>
                  </a:cubicBezTo>
                  <a:close/>
                </a:path>
              </a:pathLst>
            </a:custGeom>
            <a:solidFill>
              <a:srgbClr val="FFD2CC"/>
            </a:solidFill>
          </p:spPr>
        </p:sp>
        <p:sp>
          <p:nvSpPr>
            <p:cNvPr name="TextBox 16" id="16"/>
            <p:cNvSpPr txBox="true"/>
            <p:nvPr/>
          </p:nvSpPr>
          <p:spPr>
            <a:xfrm>
              <a:off x="0" y="9525"/>
              <a:ext cx="1316990" cy="1575832"/>
            </a:xfrm>
            <a:prstGeom prst="rect">
              <a:avLst/>
            </a:prstGeom>
          </p:spPr>
          <p:txBody>
            <a:bodyPr anchor="ctr" rtlCol="false" tIns="50800" lIns="50800" bIns="50800" rIns="50800"/>
            <a:lstStyle/>
            <a:p>
              <a:pPr algn="ctr">
                <a:lnSpc>
                  <a:spcPts val="2898"/>
                </a:lnSpc>
              </a:pPr>
            </a:p>
          </p:txBody>
        </p:sp>
      </p:grpSp>
      <p:sp>
        <p:nvSpPr>
          <p:cNvPr name="TextBox 17" id="17"/>
          <p:cNvSpPr txBox="true"/>
          <p:nvPr/>
        </p:nvSpPr>
        <p:spPr>
          <a:xfrm rot="0">
            <a:off x="13228593" y="3856894"/>
            <a:ext cx="3091443" cy="580390"/>
          </a:xfrm>
          <a:prstGeom prst="rect">
            <a:avLst/>
          </a:prstGeom>
        </p:spPr>
        <p:txBody>
          <a:bodyPr anchor="t" rtlCol="false" tIns="0" lIns="0" bIns="0" rIns="0">
            <a:spAutoFit/>
          </a:bodyPr>
          <a:lstStyle/>
          <a:p>
            <a:pPr algn="ctr" marL="0" indent="0" lvl="0">
              <a:lnSpc>
                <a:spcPts val="4759"/>
              </a:lnSpc>
              <a:spcBef>
                <a:spcPct val="0"/>
              </a:spcBef>
            </a:pPr>
            <a:r>
              <a:rPr lang="en-US" sz="3399" spc="108">
                <a:solidFill>
                  <a:srgbClr val="000000"/>
                </a:solidFill>
                <a:latin typeface="Montserrat Bold"/>
              </a:rPr>
              <a:t>OUR MODEL</a:t>
            </a:r>
          </a:p>
        </p:txBody>
      </p:sp>
      <p:sp>
        <p:nvSpPr>
          <p:cNvPr name="TextBox 18" id="18"/>
          <p:cNvSpPr txBox="true"/>
          <p:nvPr/>
        </p:nvSpPr>
        <p:spPr>
          <a:xfrm rot="0">
            <a:off x="12143758" y="4681441"/>
            <a:ext cx="5115542" cy="3767040"/>
          </a:xfrm>
          <a:prstGeom prst="rect">
            <a:avLst/>
          </a:prstGeom>
        </p:spPr>
        <p:txBody>
          <a:bodyPr anchor="t" rtlCol="false" tIns="0" lIns="0" bIns="0" rIns="0">
            <a:spAutoFit/>
          </a:bodyPr>
          <a:lstStyle/>
          <a:p>
            <a:pPr algn="just" marL="610294" indent="-305147" lvl="1">
              <a:lnSpc>
                <a:spcPts val="4296"/>
              </a:lnSpc>
              <a:buFont typeface="Arial"/>
              <a:buChar char="•"/>
            </a:pPr>
            <a:r>
              <a:rPr lang="en-US" sz="2826" spc="90">
                <a:solidFill>
                  <a:srgbClr val="000000"/>
                </a:solidFill>
                <a:latin typeface="Montserrat Medium"/>
              </a:rPr>
              <a:t>A</a:t>
            </a:r>
            <a:r>
              <a:rPr lang="en-US" sz="2826" spc="90">
                <a:solidFill>
                  <a:srgbClr val="000000"/>
                </a:solidFill>
                <a:latin typeface="Montserrat Medium"/>
              </a:rPr>
              <a:t> router with an 8 GHz frequency band</a:t>
            </a:r>
          </a:p>
          <a:p>
            <a:pPr algn="just" marL="610294" indent="-305147" lvl="1">
              <a:lnSpc>
                <a:spcPts val="4296"/>
              </a:lnSpc>
              <a:buFont typeface="Arial"/>
              <a:buChar char="•"/>
            </a:pPr>
            <a:r>
              <a:rPr lang="en-US" sz="2826" spc="90">
                <a:solidFill>
                  <a:srgbClr val="000000"/>
                </a:solidFill>
                <a:latin typeface="Montserrat Medium"/>
              </a:rPr>
              <a:t>Hex - the hexagonal shape of the router</a:t>
            </a:r>
          </a:p>
          <a:p>
            <a:pPr algn="just" marL="610294" indent="-305147" lvl="1">
              <a:lnSpc>
                <a:spcPts val="4296"/>
              </a:lnSpc>
              <a:buFont typeface="Arial"/>
              <a:buChar char="•"/>
            </a:pPr>
            <a:r>
              <a:rPr lang="en-US" sz="2826" spc="90">
                <a:solidFill>
                  <a:srgbClr val="000000"/>
                </a:solidFill>
                <a:latin typeface="Montserrat Medium"/>
              </a:rPr>
              <a:t>Fi - model's ability to transmit Wi-Fi signals</a:t>
            </a:r>
          </a:p>
          <a:p>
            <a:pPr algn="just">
              <a:lnSpc>
                <a:spcPts val="4296"/>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sp>
        <p:nvSpPr>
          <p:cNvPr name="Freeform 3" id="3"/>
          <p:cNvSpPr/>
          <p:nvPr/>
        </p:nvSpPr>
        <p:spPr>
          <a:xfrm flipH="false" flipV="false" rot="0">
            <a:off x="-1381179" y="-618983"/>
            <a:ext cx="3631257" cy="3295366"/>
          </a:xfrm>
          <a:custGeom>
            <a:avLst/>
            <a:gdLst/>
            <a:ahLst/>
            <a:cxnLst/>
            <a:rect r="r" b="b" t="t" l="l"/>
            <a:pathLst>
              <a:path h="3295366" w="3631257">
                <a:moveTo>
                  <a:pt x="0" y="0"/>
                </a:moveTo>
                <a:lnTo>
                  <a:pt x="3631257" y="0"/>
                </a:lnTo>
                <a:lnTo>
                  <a:pt x="3631257" y="3295366"/>
                </a:lnTo>
                <a:lnTo>
                  <a:pt x="0" y="3295366"/>
                </a:lnTo>
                <a:lnTo>
                  <a:pt x="0" y="0"/>
                </a:lnTo>
                <a:close/>
              </a:path>
            </a:pathLst>
          </a:custGeom>
          <a:blipFill>
            <a:blip r:embed="rId3"/>
            <a:stretch>
              <a:fillRect l="0" t="0" r="0" b="0"/>
            </a:stretch>
          </a:blipFill>
        </p:spPr>
      </p:sp>
      <p:sp>
        <p:nvSpPr>
          <p:cNvPr name="Freeform 4" id="4"/>
          <p:cNvSpPr/>
          <p:nvPr/>
        </p:nvSpPr>
        <p:spPr>
          <a:xfrm flipH="false" flipV="false" rot="0">
            <a:off x="2777434" y="-1093686"/>
            <a:ext cx="2669512" cy="2469299"/>
          </a:xfrm>
          <a:custGeom>
            <a:avLst/>
            <a:gdLst/>
            <a:ahLst/>
            <a:cxnLst/>
            <a:rect r="r" b="b" t="t" l="l"/>
            <a:pathLst>
              <a:path h="2469299" w="2669512">
                <a:moveTo>
                  <a:pt x="0" y="0"/>
                </a:moveTo>
                <a:lnTo>
                  <a:pt x="2669513" y="0"/>
                </a:lnTo>
                <a:lnTo>
                  <a:pt x="2669513" y="2469299"/>
                </a:lnTo>
                <a:lnTo>
                  <a:pt x="0" y="2469299"/>
                </a:lnTo>
                <a:lnTo>
                  <a:pt x="0" y="0"/>
                </a:lnTo>
                <a:close/>
              </a:path>
            </a:pathLst>
          </a:custGeom>
          <a:blipFill>
            <a:blip r:embed="rId4"/>
            <a:stretch>
              <a:fillRect l="0" t="0" r="0" b="0"/>
            </a:stretch>
          </a:blipFill>
        </p:spPr>
      </p:sp>
      <p:sp>
        <p:nvSpPr>
          <p:cNvPr name="Freeform 5" id="5"/>
          <p:cNvSpPr/>
          <p:nvPr/>
        </p:nvSpPr>
        <p:spPr>
          <a:xfrm flipH="false" flipV="false" rot="2523674">
            <a:off x="-768549" y="8375750"/>
            <a:ext cx="3966278" cy="3822501"/>
          </a:xfrm>
          <a:custGeom>
            <a:avLst/>
            <a:gdLst/>
            <a:ahLst/>
            <a:cxnLst/>
            <a:rect r="r" b="b" t="t" l="l"/>
            <a:pathLst>
              <a:path h="3822501" w="3966278">
                <a:moveTo>
                  <a:pt x="0" y="0"/>
                </a:moveTo>
                <a:lnTo>
                  <a:pt x="3966279" y="0"/>
                </a:lnTo>
                <a:lnTo>
                  <a:pt x="3966279" y="3822500"/>
                </a:lnTo>
                <a:lnTo>
                  <a:pt x="0" y="3822500"/>
                </a:lnTo>
                <a:lnTo>
                  <a:pt x="0" y="0"/>
                </a:lnTo>
                <a:close/>
              </a:path>
            </a:pathLst>
          </a:custGeom>
          <a:blipFill>
            <a:blip r:embed="rId5"/>
            <a:stretch>
              <a:fillRect l="0" t="0" r="0" b="0"/>
            </a:stretch>
          </a:blipFill>
        </p:spPr>
      </p:sp>
      <p:sp>
        <p:nvSpPr>
          <p:cNvPr name="Freeform 6" id="6"/>
          <p:cNvSpPr/>
          <p:nvPr/>
        </p:nvSpPr>
        <p:spPr>
          <a:xfrm flipH="false" flipV="false" rot="0">
            <a:off x="-1381179" y="4022716"/>
            <a:ext cx="2762357" cy="4565879"/>
          </a:xfrm>
          <a:custGeom>
            <a:avLst/>
            <a:gdLst/>
            <a:ahLst/>
            <a:cxnLst/>
            <a:rect r="r" b="b" t="t" l="l"/>
            <a:pathLst>
              <a:path h="4565879" w="2762357">
                <a:moveTo>
                  <a:pt x="0" y="0"/>
                </a:moveTo>
                <a:lnTo>
                  <a:pt x="2762358" y="0"/>
                </a:lnTo>
                <a:lnTo>
                  <a:pt x="2762358" y="4565880"/>
                </a:lnTo>
                <a:lnTo>
                  <a:pt x="0" y="4565880"/>
                </a:lnTo>
                <a:lnTo>
                  <a:pt x="0" y="0"/>
                </a:lnTo>
                <a:close/>
              </a:path>
            </a:pathLst>
          </a:custGeom>
          <a:blipFill>
            <a:blip r:embed="rId6"/>
            <a:stretch>
              <a:fillRect l="0" t="0" r="0" b="0"/>
            </a:stretch>
          </a:blipFill>
        </p:spPr>
      </p:sp>
      <p:sp>
        <p:nvSpPr>
          <p:cNvPr name="Freeform 7" id="7"/>
          <p:cNvSpPr/>
          <p:nvPr/>
        </p:nvSpPr>
        <p:spPr>
          <a:xfrm flipH="false" flipV="false" rot="-2829396">
            <a:off x="16595204" y="61939"/>
            <a:ext cx="3367561" cy="3245487"/>
          </a:xfrm>
          <a:custGeom>
            <a:avLst/>
            <a:gdLst/>
            <a:ahLst/>
            <a:cxnLst/>
            <a:rect r="r" b="b" t="t" l="l"/>
            <a:pathLst>
              <a:path h="3245487" w="3367561">
                <a:moveTo>
                  <a:pt x="0" y="0"/>
                </a:moveTo>
                <a:lnTo>
                  <a:pt x="3367561" y="0"/>
                </a:lnTo>
                <a:lnTo>
                  <a:pt x="3367561" y="3245487"/>
                </a:lnTo>
                <a:lnTo>
                  <a:pt x="0" y="3245487"/>
                </a:lnTo>
                <a:lnTo>
                  <a:pt x="0" y="0"/>
                </a:lnTo>
                <a:close/>
              </a:path>
            </a:pathLst>
          </a:custGeom>
          <a:blipFill>
            <a:blip r:embed="rId5"/>
            <a:stretch>
              <a:fillRect l="0" t="0" r="0" b="0"/>
            </a:stretch>
          </a:blipFill>
        </p:spPr>
      </p:sp>
      <p:sp>
        <p:nvSpPr>
          <p:cNvPr name="Freeform 8" id="8"/>
          <p:cNvSpPr/>
          <p:nvPr/>
        </p:nvSpPr>
        <p:spPr>
          <a:xfrm flipH="false" flipV="false" rot="-10726236">
            <a:off x="13288786" y="-648443"/>
            <a:ext cx="4156830" cy="1979691"/>
          </a:xfrm>
          <a:custGeom>
            <a:avLst/>
            <a:gdLst/>
            <a:ahLst/>
            <a:cxnLst/>
            <a:rect r="r" b="b" t="t" l="l"/>
            <a:pathLst>
              <a:path h="1979691" w="4156830">
                <a:moveTo>
                  <a:pt x="0" y="0"/>
                </a:moveTo>
                <a:lnTo>
                  <a:pt x="4156830" y="0"/>
                </a:lnTo>
                <a:lnTo>
                  <a:pt x="4156830" y="1979691"/>
                </a:lnTo>
                <a:lnTo>
                  <a:pt x="0" y="1979691"/>
                </a:lnTo>
                <a:lnTo>
                  <a:pt x="0" y="0"/>
                </a:lnTo>
                <a:close/>
              </a:path>
            </a:pathLst>
          </a:custGeom>
          <a:blipFill>
            <a:blip r:embed="rId7"/>
            <a:stretch>
              <a:fillRect l="0" t="0" r="0" b="0"/>
            </a:stretch>
          </a:blipFill>
        </p:spPr>
      </p:sp>
      <p:sp>
        <p:nvSpPr>
          <p:cNvPr name="Freeform 9" id="9"/>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8"/>
            <a:stretch>
              <a:fillRect l="0" t="0" r="0" b="0"/>
            </a:stretch>
          </a:blipFill>
        </p:spPr>
      </p:sp>
      <p:sp>
        <p:nvSpPr>
          <p:cNvPr name="Freeform 10" id="10"/>
          <p:cNvSpPr/>
          <p:nvPr/>
        </p:nvSpPr>
        <p:spPr>
          <a:xfrm flipH="false" flipV="false" rot="0">
            <a:off x="16736567" y="4592514"/>
            <a:ext cx="3102866" cy="3118458"/>
          </a:xfrm>
          <a:custGeom>
            <a:avLst/>
            <a:gdLst/>
            <a:ahLst/>
            <a:cxnLst/>
            <a:rect r="r" b="b" t="t" l="l"/>
            <a:pathLst>
              <a:path h="3118458" w="3102866">
                <a:moveTo>
                  <a:pt x="0" y="0"/>
                </a:moveTo>
                <a:lnTo>
                  <a:pt x="3102866" y="0"/>
                </a:lnTo>
                <a:lnTo>
                  <a:pt x="3102866" y="3118458"/>
                </a:lnTo>
                <a:lnTo>
                  <a:pt x="0" y="3118458"/>
                </a:lnTo>
                <a:lnTo>
                  <a:pt x="0" y="0"/>
                </a:lnTo>
                <a:close/>
              </a:path>
            </a:pathLst>
          </a:custGeom>
          <a:blipFill>
            <a:blip r:embed="rId9"/>
            <a:stretch>
              <a:fillRect l="0" t="0" r="0" b="0"/>
            </a:stretch>
          </a:blipFill>
        </p:spPr>
      </p:sp>
      <p:sp>
        <p:nvSpPr>
          <p:cNvPr name="TextBox 11" id="11"/>
          <p:cNvSpPr txBox="true"/>
          <p:nvPr/>
        </p:nvSpPr>
        <p:spPr>
          <a:xfrm rot="0">
            <a:off x="4088784" y="3926840"/>
            <a:ext cx="10110432" cy="2280920"/>
          </a:xfrm>
          <a:prstGeom prst="rect">
            <a:avLst/>
          </a:prstGeom>
        </p:spPr>
        <p:txBody>
          <a:bodyPr anchor="t" rtlCol="false" tIns="0" lIns="0" bIns="0" rIns="0">
            <a:spAutoFit/>
          </a:bodyPr>
          <a:lstStyle/>
          <a:p>
            <a:pPr algn="l" marL="0" indent="0" lvl="0">
              <a:lnSpc>
                <a:spcPts val="18340"/>
              </a:lnSpc>
              <a:spcBef>
                <a:spcPct val="0"/>
              </a:spcBef>
            </a:pPr>
            <a:r>
              <a:rPr lang="en-US" sz="14000">
                <a:solidFill>
                  <a:srgbClr val="404040"/>
                </a:solidFill>
                <a:latin typeface="Hibernate"/>
              </a:rPr>
              <a:t>DETAILED DESCRIPTION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sp>
        <p:nvSpPr>
          <p:cNvPr name="Freeform 3" id="3"/>
          <p:cNvSpPr/>
          <p:nvPr/>
        </p:nvSpPr>
        <p:spPr>
          <a:xfrm flipH="false" flipV="false" rot="0">
            <a:off x="8294822" y="5909887"/>
            <a:ext cx="2239032" cy="1595310"/>
          </a:xfrm>
          <a:custGeom>
            <a:avLst/>
            <a:gdLst/>
            <a:ahLst/>
            <a:cxnLst/>
            <a:rect r="r" b="b" t="t" l="l"/>
            <a:pathLst>
              <a:path h="1595310" w="2239032">
                <a:moveTo>
                  <a:pt x="0" y="0"/>
                </a:moveTo>
                <a:lnTo>
                  <a:pt x="2239032" y="0"/>
                </a:lnTo>
                <a:lnTo>
                  <a:pt x="2239032" y="1595310"/>
                </a:lnTo>
                <a:lnTo>
                  <a:pt x="0" y="15953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3719687" y="-2057400"/>
            <a:ext cx="7079226" cy="4114800"/>
          </a:xfrm>
          <a:custGeom>
            <a:avLst/>
            <a:gdLst/>
            <a:ahLst/>
            <a:cxnLst/>
            <a:rect r="r" b="b" t="t" l="l"/>
            <a:pathLst>
              <a:path h="4114800" w="7079226">
                <a:moveTo>
                  <a:pt x="0" y="0"/>
                </a:moveTo>
                <a:lnTo>
                  <a:pt x="7079226" y="0"/>
                </a:lnTo>
                <a:lnTo>
                  <a:pt x="7079226"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591208" y="3938087"/>
            <a:ext cx="7413084" cy="6108716"/>
            <a:chOff x="0" y="0"/>
            <a:chExt cx="1952417" cy="1608880"/>
          </a:xfrm>
        </p:grpSpPr>
        <p:sp>
          <p:nvSpPr>
            <p:cNvPr name="Freeform 6" id="6"/>
            <p:cNvSpPr/>
            <p:nvPr/>
          </p:nvSpPr>
          <p:spPr>
            <a:xfrm flipH="false" flipV="false" rot="0">
              <a:off x="0" y="0"/>
              <a:ext cx="1952417" cy="1608880"/>
            </a:xfrm>
            <a:custGeom>
              <a:avLst/>
              <a:gdLst/>
              <a:ahLst/>
              <a:cxnLst/>
              <a:rect r="r" b="b" t="t" l="l"/>
              <a:pathLst>
                <a:path h="1608880" w="1952417">
                  <a:moveTo>
                    <a:pt x="53262" y="0"/>
                  </a:moveTo>
                  <a:lnTo>
                    <a:pt x="1899155" y="0"/>
                  </a:lnTo>
                  <a:cubicBezTo>
                    <a:pt x="1913281" y="0"/>
                    <a:pt x="1926829" y="5612"/>
                    <a:pt x="1936817" y="15600"/>
                  </a:cubicBezTo>
                  <a:cubicBezTo>
                    <a:pt x="1946806" y="25589"/>
                    <a:pt x="1952417" y="39136"/>
                    <a:pt x="1952417" y="53262"/>
                  </a:cubicBezTo>
                  <a:lnTo>
                    <a:pt x="1952417" y="1555618"/>
                  </a:lnTo>
                  <a:cubicBezTo>
                    <a:pt x="1952417" y="1569744"/>
                    <a:pt x="1946806" y="1583291"/>
                    <a:pt x="1936817" y="1593280"/>
                  </a:cubicBezTo>
                  <a:cubicBezTo>
                    <a:pt x="1926829" y="1603268"/>
                    <a:pt x="1913281" y="1608880"/>
                    <a:pt x="1899155" y="1608880"/>
                  </a:cubicBezTo>
                  <a:lnTo>
                    <a:pt x="53262" y="1608880"/>
                  </a:lnTo>
                  <a:cubicBezTo>
                    <a:pt x="39136" y="1608880"/>
                    <a:pt x="25589" y="1603268"/>
                    <a:pt x="15600" y="1593280"/>
                  </a:cubicBezTo>
                  <a:cubicBezTo>
                    <a:pt x="5612" y="1583291"/>
                    <a:pt x="0" y="1569744"/>
                    <a:pt x="0" y="1555618"/>
                  </a:cubicBezTo>
                  <a:lnTo>
                    <a:pt x="0" y="53262"/>
                  </a:lnTo>
                  <a:cubicBezTo>
                    <a:pt x="0" y="39136"/>
                    <a:pt x="5612" y="25589"/>
                    <a:pt x="15600" y="15600"/>
                  </a:cubicBezTo>
                  <a:cubicBezTo>
                    <a:pt x="25589" y="5612"/>
                    <a:pt x="39136" y="0"/>
                    <a:pt x="53262" y="0"/>
                  </a:cubicBezTo>
                  <a:close/>
                </a:path>
              </a:pathLst>
            </a:custGeom>
            <a:solidFill>
              <a:srgbClr val="FFE4B4"/>
            </a:solidFill>
          </p:spPr>
        </p:sp>
        <p:sp>
          <p:nvSpPr>
            <p:cNvPr name="TextBox 7" id="7"/>
            <p:cNvSpPr txBox="true"/>
            <p:nvPr/>
          </p:nvSpPr>
          <p:spPr>
            <a:xfrm>
              <a:off x="0" y="9525"/>
              <a:ext cx="1952417" cy="1599355"/>
            </a:xfrm>
            <a:prstGeom prst="rect">
              <a:avLst/>
            </a:prstGeom>
          </p:spPr>
          <p:txBody>
            <a:bodyPr anchor="ctr" rtlCol="false" tIns="50800" lIns="50800" bIns="50800" rIns="50800"/>
            <a:lstStyle/>
            <a:p>
              <a:pPr algn="ctr">
                <a:lnSpc>
                  <a:spcPts val="2898"/>
                </a:lnSpc>
              </a:pPr>
            </a:p>
          </p:txBody>
        </p:sp>
      </p:grpSp>
      <p:sp>
        <p:nvSpPr>
          <p:cNvPr name="TextBox 8" id="8"/>
          <p:cNvSpPr txBox="true"/>
          <p:nvPr/>
        </p:nvSpPr>
        <p:spPr>
          <a:xfrm rot="0">
            <a:off x="1028700" y="354250"/>
            <a:ext cx="12924571" cy="2280920"/>
          </a:xfrm>
          <a:prstGeom prst="rect">
            <a:avLst/>
          </a:prstGeom>
        </p:spPr>
        <p:txBody>
          <a:bodyPr anchor="t" rtlCol="false" tIns="0" lIns="0" bIns="0" rIns="0">
            <a:spAutoFit/>
          </a:bodyPr>
          <a:lstStyle/>
          <a:p>
            <a:pPr algn="l" marL="0" indent="0" lvl="0">
              <a:lnSpc>
                <a:spcPts val="18340"/>
              </a:lnSpc>
              <a:spcBef>
                <a:spcPct val="0"/>
              </a:spcBef>
            </a:pPr>
            <a:r>
              <a:rPr lang="en-US" sz="14000" u="sng">
                <a:solidFill>
                  <a:srgbClr val="404040"/>
                </a:solidFill>
                <a:latin typeface="Hibernate"/>
              </a:rPr>
              <a:t>DETAILED DESCRIPTION</a:t>
            </a:r>
          </a:p>
        </p:txBody>
      </p:sp>
      <p:sp>
        <p:nvSpPr>
          <p:cNvPr name="TextBox 9" id="9"/>
          <p:cNvSpPr txBox="true"/>
          <p:nvPr/>
        </p:nvSpPr>
        <p:spPr>
          <a:xfrm rot="0">
            <a:off x="591208" y="4118736"/>
            <a:ext cx="6899778" cy="5314347"/>
          </a:xfrm>
          <a:prstGeom prst="rect">
            <a:avLst/>
          </a:prstGeom>
        </p:spPr>
        <p:txBody>
          <a:bodyPr anchor="t" rtlCol="false" tIns="0" lIns="0" bIns="0" rIns="0">
            <a:spAutoFit/>
          </a:bodyPr>
          <a:lstStyle/>
          <a:p>
            <a:pPr algn="just" marL="652823" indent="-326412" lvl="1">
              <a:lnSpc>
                <a:spcPts val="4233"/>
              </a:lnSpc>
              <a:buFont typeface="Arial"/>
              <a:buChar char="•"/>
            </a:pPr>
            <a:r>
              <a:rPr lang="en-US" sz="3023">
                <a:solidFill>
                  <a:srgbClr val="404040"/>
                </a:solidFill>
                <a:latin typeface="Montserrat"/>
              </a:rPr>
              <a:t>The usage of the connections inside the UTM is very large as </a:t>
            </a:r>
            <a:r>
              <a:rPr lang="en-US" sz="3023">
                <a:solidFill>
                  <a:srgbClr val="404040"/>
                </a:solidFill>
                <a:latin typeface="Montserrat Bold"/>
              </a:rPr>
              <a:t>everyone has at least two devices and more.</a:t>
            </a:r>
          </a:p>
          <a:p>
            <a:pPr algn="just" marL="652823" indent="-326412" lvl="1">
              <a:lnSpc>
                <a:spcPts val="4233"/>
              </a:lnSpc>
              <a:buFont typeface="Arial"/>
              <a:buChar char="•"/>
            </a:pPr>
            <a:r>
              <a:rPr lang="en-US" sz="3023">
                <a:solidFill>
                  <a:srgbClr val="404040"/>
                </a:solidFill>
                <a:latin typeface="Montserrat"/>
              </a:rPr>
              <a:t>High bandwidth usage will happen as everyone tries to </a:t>
            </a:r>
            <a:r>
              <a:rPr lang="en-US" sz="3023">
                <a:solidFill>
                  <a:srgbClr val="404040"/>
                </a:solidFill>
                <a:latin typeface="Montserrat Bold"/>
              </a:rPr>
              <a:t>download and stream their file at the same time.</a:t>
            </a:r>
          </a:p>
          <a:p>
            <a:pPr algn="just" marL="652823" indent="-326412" lvl="1">
              <a:lnSpc>
                <a:spcPts val="4233"/>
              </a:lnSpc>
              <a:buFont typeface="Arial"/>
              <a:buChar char="•"/>
            </a:pPr>
            <a:r>
              <a:rPr lang="en-US" sz="3023">
                <a:solidFill>
                  <a:srgbClr val="404040"/>
                </a:solidFill>
                <a:latin typeface="Montserrat"/>
              </a:rPr>
              <a:t>Network congestion- wifi signals slow down.</a:t>
            </a:r>
          </a:p>
        </p:txBody>
      </p:sp>
      <p:sp>
        <p:nvSpPr>
          <p:cNvPr name="TextBox 10" id="10"/>
          <p:cNvSpPr txBox="true"/>
          <p:nvPr/>
        </p:nvSpPr>
        <p:spPr>
          <a:xfrm rot="0">
            <a:off x="1806054" y="2764463"/>
            <a:ext cx="3495462" cy="1411423"/>
          </a:xfrm>
          <a:prstGeom prst="rect">
            <a:avLst/>
          </a:prstGeom>
        </p:spPr>
        <p:txBody>
          <a:bodyPr anchor="t" rtlCol="false" tIns="0" lIns="0" bIns="0" rIns="0">
            <a:spAutoFit/>
          </a:bodyPr>
          <a:lstStyle/>
          <a:p>
            <a:pPr algn="ctr">
              <a:lnSpc>
                <a:spcPts val="11449"/>
              </a:lnSpc>
              <a:spcBef>
                <a:spcPct val="0"/>
              </a:spcBef>
            </a:pPr>
            <a:r>
              <a:rPr lang="en-US" sz="8740">
                <a:solidFill>
                  <a:srgbClr val="404040"/>
                </a:solidFill>
                <a:latin typeface="Hibernate"/>
              </a:rPr>
              <a:t>PROBLEMS</a:t>
            </a:r>
          </a:p>
        </p:txBody>
      </p:sp>
      <p:sp>
        <p:nvSpPr>
          <p:cNvPr name="TextBox 11" id="11"/>
          <p:cNvSpPr txBox="true"/>
          <p:nvPr/>
        </p:nvSpPr>
        <p:spPr>
          <a:xfrm rot="0">
            <a:off x="11462466" y="2785759"/>
            <a:ext cx="3249895" cy="1368830"/>
          </a:xfrm>
          <a:prstGeom prst="rect">
            <a:avLst/>
          </a:prstGeom>
        </p:spPr>
        <p:txBody>
          <a:bodyPr anchor="t" rtlCol="false" tIns="0" lIns="0" bIns="0" rIns="0">
            <a:spAutoFit/>
          </a:bodyPr>
          <a:lstStyle/>
          <a:p>
            <a:pPr algn="ctr">
              <a:lnSpc>
                <a:spcPts val="11055"/>
              </a:lnSpc>
              <a:spcBef>
                <a:spcPct val="0"/>
              </a:spcBef>
            </a:pPr>
            <a:r>
              <a:rPr lang="en-US" sz="8439">
                <a:solidFill>
                  <a:srgbClr val="404040"/>
                </a:solidFill>
                <a:latin typeface="Hibernate"/>
              </a:rPr>
              <a:t>SOLUTIONS</a:t>
            </a:r>
          </a:p>
        </p:txBody>
      </p:sp>
      <p:grpSp>
        <p:nvGrpSpPr>
          <p:cNvPr name="Group 12" id="12"/>
          <p:cNvGrpSpPr/>
          <p:nvPr/>
        </p:nvGrpSpPr>
        <p:grpSpPr>
          <a:xfrm rot="0">
            <a:off x="10533854" y="3938087"/>
            <a:ext cx="7162938" cy="6014912"/>
            <a:chOff x="0" y="0"/>
            <a:chExt cx="1886535" cy="1584174"/>
          </a:xfrm>
        </p:grpSpPr>
        <p:sp>
          <p:nvSpPr>
            <p:cNvPr name="Freeform 13" id="13"/>
            <p:cNvSpPr/>
            <p:nvPr/>
          </p:nvSpPr>
          <p:spPr>
            <a:xfrm flipH="false" flipV="false" rot="0">
              <a:off x="0" y="0"/>
              <a:ext cx="1886535" cy="1584174"/>
            </a:xfrm>
            <a:custGeom>
              <a:avLst/>
              <a:gdLst/>
              <a:ahLst/>
              <a:cxnLst/>
              <a:rect r="r" b="b" t="t" l="l"/>
              <a:pathLst>
                <a:path h="1584174" w="1886535">
                  <a:moveTo>
                    <a:pt x="55122" y="0"/>
                  </a:moveTo>
                  <a:lnTo>
                    <a:pt x="1831413" y="0"/>
                  </a:lnTo>
                  <a:cubicBezTo>
                    <a:pt x="1861856" y="0"/>
                    <a:pt x="1886535" y="24679"/>
                    <a:pt x="1886535" y="55122"/>
                  </a:cubicBezTo>
                  <a:lnTo>
                    <a:pt x="1886535" y="1529052"/>
                  </a:lnTo>
                  <a:cubicBezTo>
                    <a:pt x="1886535" y="1559495"/>
                    <a:pt x="1861856" y="1584174"/>
                    <a:pt x="1831413" y="1584174"/>
                  </a:cubicBezTo>
                  <a:lnTo>
                    <a:pt x="55122" y="1584174"/>
                  </a:lnTo>
                  <a:cubicBezTo>
                    <a:pt x="40503" y="1584174"/>
                    <a:pt x="26482" y="1578367"/>
                    <a:pt x="16145" y="1568029"/>
                  </a:cubicBezTo>
                  <a:cubicBezTo>
                    <a:pt x="5808" y="1557692"/>
                    <a:pt x="0" y="1543671"/>
                    <a:pt x="0" y="1529052"/>
                  </a:cubicBezTo>
                  <a:lnTo>
                    <a:pt x="0" y="55122"/>
                  </a:lnTo>
                  <a:cubicBezTo>
                    <a:pt x="0" y="24679"/>
                    <a:pt x="24679" y="0"/>
                    <a:pt x="55122" y="0"/>
                  </a:cubicBezTo>
                  <a:close/>
                </a:path>
              </a:pathLst>
            </a:custGeom>
            <a:solidFill>
              <a:srgbClr val="F7BB97"/>
            </a:solidFill>
          </p:spPr>
        </p:sp>
        <p:sp>
          <p:nvSpPr>
            <p:cNvPr name="TextBox 14" id="14"/>
            <p:cNvSpPr txBox="true"/>
            <p:nvPr/>
          </p:nvSpPr>
          <p:spPr>
            <a:xfrm>
              <a:off x="0" y="9525"/>
              <a:ext cx="1886535" cy="1574649"/>
            </a:xfrm>
            <a:prstGeom prst="rect">
              <a:avLst/>
            </a:prstGeom>
          </p:spPr>
          <p:txBody>
            <a:bodyPr anchor="ctr" rtlCol="false" tIns="50800" lIns="50800" bIns="50800" rIns="50800"/>
            <a:lstStyle/>
            <a:p>
              <a:pPr algn="ctr">
                <a:lnSpc>
                  <a:spcPts val="2898"/>
                </a:lnSpc>
              </a:pPr>
            </a:p>
          </p:txBody>
        </p:sp>
      </p:grpSp>
      <p:sp>
        <p:nvSpPr>
          <p:cNvPr name="TextBox 15" id="15"/>
          <p:cNvSpPr txBox="true"/>
          <p:nvPr/>
        </p:nvSpPr>
        <p:spPr>
          <a:xfrm rot="0">
            <a:off x="10929633" y="4252086"/>
            <a:ext cx="6072702" cy="5202382"/>
          </a:xfrm>
          <a:prstGeom prst="rect">
            <a:avLst/>
          </a:prstGeom>
        </p:spPr>
        <p:txBody>
          <a:bodyPr anchor="t" rtlCol="false" tIns="0" lIns="0" bIns="0" rIns="0">
            <a:spAutoFit/>
          </a:bodyPr>
          <a:lstStyle/>
          <a:p>
            <a:pPr algn="just" marL="713940" indent="-356970" lvl="1">
              <a:lnSpc>
                <a:spcPts val="4629"/>
              </a:lnSpc>
              <a:buFont typeface="Arial"/>
              <a:buChar char="•"/>
            </a:pPr>
            <a:r>
              <a:rPr lang="en-US" sz="3306">
                <a:solidFill>
                  <a:srgbClr val="404040"/>
                </a:solidFill>
                <a:latin typeface="Montserrat"/>
              </a:rPr>
              <a:t>Invent a mini tri-band router </a:t>
            </a:r>
            <a:r>
              <a:rPr lang="en-US" sz="3306">
                <a:solidFill>
                  <a:srgbClr val="404040"/>
                </a:solidFill>
                <a:latin typeface="Montserrat Bold"/>
              </a:rPr>
              <a:t>(Hex-Fi).</a:t>
            </a:r>
          </a:p>
          <a:p>
            <a:pPr algn="just" marL="713940" indent="-356970" lvl="1">
              <a:lnSpc>
                <a:spcPts val="4629"/>
              </a:lnSpc>
              <a:buFont typeface="Arial"/>
              <a:buChar char="•"/>
            </a:pPr>
            <a:r>
              <a:rPr lang="en-US" sz="3306">
                <a:solidFill>
                  <a:srgbClr val="404040"/>
                </a:solidFill>
                <a:latin typeface="Montserrat"/>
              </a:rPr>
              <a:t>This router contained </a:t>
            </a:r>
            <a:r>
              <a:rPr lang="en-US" sz="3306">
                <a:solidFill>
                  <a:srgbClr val="404040"/>
                </a:solidFill>
                <a:latin typeface="Montserrat Bold"/>
              </a:rPr>
              <a:t>8GHz band.</a:t>
            </a:r>
          </a:p>
          <a:p>
            <a:pPr algn="just" marL="713940" indent="-356970" lvl="1">
              <a:lnSpc>
                <a:spcPts val="4629"/>
              </a:lnSpc>
              <a:buFont typeface="Arial"/>
              <a:buChar char="•"/>
            </a:pPr>
            <a:r>
              <a:rPr lang="en-US" sz="3306">
                <a:solidFill>
                  <a:srgbClr val="404040"/>
                </a:solidFill>
                <a:latin typeface="Montserrat"/>
              </a:rPr>
              <a:t>The router can be accessed from far with higher speed and it is convenient to carry around.</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sp>
        <p:nvSpPr>
          <p:cNvPr name="Freeform 3" id="3"/>
          <p:cNvSpPr/>
          <p:nvPr/>
        </p:nvSpPr>
        <p:spPr>
          <a:xfrm flipH="false" flipV="false" rot="0">
            <a:off x="-1381179" y="-618983"/>
            <a:ext cx="3631257" cy="3295366"/>
          </a:xfrm>
          <a:custGeom>
            <a:avLst/>
            <a:gdLst/>
            <a:ahLst/>
            <a:cxnLst/>
            <a:rect r="r" b="b" t="t" l="l"/>
            <a:pathLst>
              <a:path h="3295366" w="3631257">
                <a:moveTo>
                  <a:pt x="0" y="0"/>
                </a:moveTo>
                <a:lnTo>
                  <a:pt x="3631257" y="0"/>
                </a:lnTo>
                <a:lnTo>
                  <a:pt x="3631257" y="3295366"/>
                </a:lnTo>
                <a:lnTo>
                  <a:pt x="0" y="3295366"/>
                </a:lnTo>
                <a:lnTo>
                  <a:pt x="0" y="0"/>
                </a:lnTo>
                <a:close/>
              </a:path>
            </a:pathLst>
          </a:custGeom>
          <a:blipFill>
            <a:blip r:embed="rId3"/>
            <a:stretch>
              <a:fillRect l="0" t="0" r="0" b="0"/>
            </a:stretch>
          </a:blipFill>
        </p:spPr>
      </p:sp>
      <p:sp>
        <p:nvSpPr>
          <p:cNvPr name="Freeform 4" id="4"/>
          <p:cNvSpPr/>
          <p:nvPr/>
        </p:nvSpPr>
        <p:spPr>
          <a:xfrm flipH="false" flipV="false" rot="0">
            <a:off x="2777434" y="-1093686"/>
            <a:ext cx="2669512" cy="2469299"/>
          </a:xfrm>
          <a:custGeom>
            <a:avLst/>
            <a:gdLst/>
            <a:ahLst/>
            <a:cxnLst/>
            <a:rect r="r" b="b" t="t" l="l"/>
            <a:pathLst>
              <a:path h="2469299" w="2669512">
                <a:moveTo>
                  <a:pt x="0" y="0"/>
                </a:moveTo>
                <a:lnTo>
                  <a:pt x="2669513" y="0"/>
                </a:lnTo>
                <a:lnTo>
                  <a:pt x="2669513" y="2469299"/>
                </a:lnTo>
                <a:lnTo>
                  <a:pt x="0" y="2469299"/>
                </a:lnTo>
                <a:lnTo>
                  <a:pt x="0" y="0"/>
                </a:lnTo>
                <a:close/>
              </a:path>
            </a:pathLst>
          </a:custGeom>
          <a:blipFill>
            <a:blip r:embed="rId4"/>
            <a:stretch>
              <a:fillRect l="0" t="0" r="0" b="0"/>
            </a:stretch>
          </a:blipFill>
        </p:spPr>
      </p:sp>
      <p:sp>
        <p:nvSpPr>
          <p:cNvPr name="Freeform 5" id="5"/>
          <p:cNvSpPr/>
          <p:nvPr/>
        </p:nvSpPr>
        <p:spPr>
          <a:xfrm flipH="false" flipV="false" rot="2523674">
            <a:off x="-768549" y="8375750"/>
            <a:ext cx="3966278" cy="3822501"/>
          </a:xfrm>
          <a:custGeom>
            <a:avLst/>
            <a:gdLst/>
            <a:ahLst/>
            <a:cxnLst/>
            <a:rect r="r" b="b" t="t" l="l"/>
            <a:pathLst>
              <a:path h="3822501" w="3966278">
                <a:moveTo>
                  <a:pt x="0" y="0"/>
                </a:moveTo>
                <a:lnTo>
                  <a:pt x="3966279" y="0"/>
                </a:lnTo>
                <a:lnTo>
                  <a:pt x="3966279" y="3822500"/>
                </a:lnTo>
                <a:lnTo>
                  <a:pt x="0" y="3822500"/>
                </a:lnTo>
                <a:lnTo>
                  <a:pt x="0" y="0"/>
                </a:lnTo>
                <a:close/>
              </a:path>
            </a:pathLst>
          </a:custGeom>
          <a:blipFill>
            <a:blip r:embed="rId5"/>
            <a:stretch>
              <a:fillRect l="0" t="0" r="0" b="0"/>
            </a:stretch>
          </a:blipFill>
        </p:spPr>
      </p:sp>
      <p:sp>
        <p:nvSpPr>
          <p:cNvPr name="Freeform 6" id="6"/>
          <p:cNvSpPr/>
          <p:nvPr/>
        </p:nvSpPr>
        <p:spPr>
          <a:xfrm flipH="false" flipV="false" rot="0">
            <a:off x="-1381179" y="4022716"/>
            <a:ext cx="2762357" cy="4565879"/>
          </a:xfrm>
          <a:custGeom>
            <a:avLst/>
            <a:gdLst/>
            <a:ahLst/>
            <a:cxnLst/>
            <a:rect r="r" b="b" t="t" l="l"/>
            <a:pathLst>
              <a:path h="4565879" w="2762357">
                <a:moveTo>
                  <a:pt x="0" y="0"/>
                </a:moveTo>
                <a:lnTo>
                  <a:pt x="2762358" y="0"/>
                </a:lnTo>
                <a:lnTo>
                  <a:pt x="2762358" y="4565880"/>
                </a:lnTo>
                <a:lnTo>
                  <a:pt x="0" y="4565880"/>
                </a:lnTo>
                <a:lnTo>
                  <a:pt x="0" y="0"/>
                </a:lnTo>
                <a:close/>
              </a:path>
            </a:pathLst>
          </a:custGeom>
          <a:blipFill>
            <a:blip r:embed="rId6"/>
            <a:stretch>
              <a:fillRect l="0" t="0" r="0" b="0"/>
            </a:stretch>
          </a:blipFill>
        </p:spPr>
      </p:sp>
      <p:sp>
        <p:nvSpPr>
          <p:cNvPr name="Freeform 7" id="7"/>
          <p:cNvSpPr/>
          <p:nvPr/>
        </p:nvSpPr>
        <p:spPr>
          <a:xfrm flipH="false" flipV="false" rot="-2829396">
            <a:off x="16595204" y="61939"/>
            <a:ext cx="3367561" cy="3245487"/>
          </a:xfrm>
          <a:custGeom>
            <a:avLst/>
            <a:gdLst/>
            <a:ahLst/>
            <a:cxnLst/>
            <a:rect r="r" b="b" t="t" l="l"/>
            <a:pathLst>
              <a:path h="3245487" w="3367561">
                <a:moveTo>
                  <a:pt x="0" y="0"/>
                </a:moveTo>
                <a:lnTo>
                  <a:pt x="3367561" y="0"/>
                </a:lnTo>
                <a:lnTo>
                  <a:pt x="3367561" y="3245487"/>
                </a:lnTo>
                <a:lnTo>
                  <a:pt x="0" y="3245487"/>
                </a:lnTo>
                <a:lnTo>
                  <a:pt x="0" y="0"/>
                </a:lnTo>
                <a:close/>
              </a:path>
            </a:pathLst>
          </a:custGeom>
          <a:blipFill>
            <a:blip r:embed="rId5"/>
            <a:stretch>
              <a:fillRect l="0" t="0" r="0" b="0"/>
            </a:stretch>
          </a:blipFill>
        </p:spPr>
      </p:sp>
      <p:sp>
        <p:nvSpPr>
          <p:cNvPr name="Freeform 8" id="8"/>
          <p:cNvSpPr/>
          <p:nvPr/>
        </p:nvSpPr>
        <p:spPr>
          <a:xfrm flipH="false" flipV="false" rot="-10726236">
            <a:off x="13288786" y="-648443"/>
            <a:ext cx="4156830" cy="1979691"/>
          </a:xfrm>
          <a:custGeom>
            <a:avLst/>
            <a:gdLst/>
            <a:ahLst/>
            <a:cxnLst/>
            <a:rect r="r" b="b" t="t" l="l"/>
            <a:pathLst>
              <a:path h="1979691" w="4156830">
                <a:moveTo>
                  <a:pt x="0" y="0"/>
                </a:moveTo>
                <a:lnTo>
                  <a:pt x="4156830" y="0"/>
                </a:lnTo>
                <a:lnTo>
                  <a:pt x="4156830" y="1979691"/>
                </a:lnTo>
                <a:lnTo>
                  <a:pt x="0" y="1979691"/>
                </a:lnTo>
                <a:lnTo>
                  <a:pt x="0" y="0"/>
                </a:lnTo>
                <a:close/>
              </a:path>
            </a:pathLst>
          </a:custGeom>
          <a:blipFill>
            <a:blip r:embed="rId7"/>
            <a:stretch>
              <a:fillRect l="0" t="0" r="0" b="0"/>
            </a:stretch>
          </a:blipFill>
        </p:spPr>
      </p:sp>
      <p:sp>
        <p:nvSpPr>
          <p:cNvPr name="Freeform 9" id="9"/>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8"/>
            <a:stretch>
              <a:fillRect l="0" t="0" r="0" b="0"/>
            </a:stretch>
          </a:blipFill>
        </p:spPr>
      </p:sp>
      <p:sp>
        <p:nvSpPr>
          <p:cNvPr name="Freeform 10" id="10"/>
          <p:cNvSpPr/>
          <p:nvPr/>
        </p:nvSpPr>
        <p:spPr>
          <a:xfrm flipH="false" flipV="false" rot="0">
            <a:off x="16736567" y="4592514"/>
            <a:ext cx="3102866" cy="3118458"/>
          </a:xfrm>
          <a:custGeom>
            <a:avLst/>
            <a:gdLst/>
            <a:ahLst/>
            <a:cxnLst/>
            <a:rect r="r" b="b" t="t" l="l"/>
            <a:pathLst>
              <a:path h="3118458" w="3102866">
                <a:moveTo>
                  <a:pt x="0" y="0"/>
                </a:moveTo>
                <a:lnTo>
                  <a:pt x="3102866" y="0"/>
                </a:lnTo>
                <a:lnTo>
                  <a:pt x="3102866" y="3118458"/>
                </a:lnTo>
                <a:lnTo>
                  <a:pt x="0" y="3118458"/>
                </a:lnTo>
                <a:lnTo>
                  <a:pt x="0" y="0"/>
                </a:lnTo>
                <a:close/>
              </a:path>
            </a:pathLst>
          </a:custGeom>
          <a:blipFill>
            <a:blip r:embed="rId9"/>
            <a:stretch>
              <a:fillRect l="0" t="0" r="0" b="0"/>
            </a:stretch>
          </a:blipFill>
        </p:spPr>
      </p:sp>
      <p:sp>
        <p:nvSpPr>
          <p:cNvPr name="TextBox 11" id="11"/>
          <p:cNvSpPr txBox="true"/>
          <p:nvPr/>
        </p:nvSpPr>
        <p:spPr>
          <a:xfrm rot="0">
            <a:off x="5865073" y="3870316"/>
            <a:ext cx="7172588" cy="2280920"/>
          </a:xfrm>
          <a:prstGeom prst="rect">
            <a:avLst/>
          </a:prstGeom>
        </p:spPr>
        <p:txBody>
          <a:bodyPr anchor="t" rtlCol="false" tIns="0" lIns="0" bIns="0" rIns="0">
            <a:spAutoFit/>
          </a:bodyPr>
          <a:lstStyle/>
          <a:p>
            <a:pPr algn="l" marL="0" indent="0" lvl="0">
              <a:lnSpc>
                <a:spcPts val="18340"/>
              </a:lnSpc>
              <a:spcBef>
                <a:spcPct val="0"/>
              </a:spcBef>
            </a:pPr>
            <a:r>
              <a:rPr lang="en-US" sz="14000">
                <a:solidFill>
                  <a:srgbClr val="404040"/>
                </a:solidFill>
                <a:latin typeface="Hibernate"/>
              </a:rPr>
              <a:t>DETAILED STEP</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sp>
        <p:nvSpPr>
          <p:cNvPr name="Freeform 3" id="3"/>
          <p:cNvSpPr/>
          <p:nvPr/>
        </p:nvSpPr>
        <p:spPr>
          <a:xfrm flipH="false" flipV="false" rot="0">
            <a:off x="-1381179" y="-618983"/>
            <a:ext cx="3631257" cy="3295366"/>
          </a:xfrm>
          <a:custGeom>
            <a:avLst/>
            <a:gdLst/>
            <a:ahLst/>
            <a:cxnLst/>
            <a:rect r="r" b="b" t="t" l="l"/>
            <a:pathLst>
              <a:path h="3295366" w="3631257">
                <a:moveTo>
                  <a:pt x="0" y="0"/>
                </a:moveTo>
                <a:lnTo>
                  <a:pt x="3631257" y="0"/>
                </a:lnTo>
                <a:lnTo>
                  <a:pt x="3631257" y="3295366"/>
                </a:lnTo>
                <a:lnTo>
                  <a:pt x="0" y="3295366"/>
                </a:lnTo>
                <a:lnTo>
                  <a:pt x="0" y="0"/>
                </a:lnTo>
                <a:close/>
              </a:path>
            </a:pathLst>
          </a:custGeom>
          <a:blipFill>
            <a:blip r:embed="rId3"/>
            <a:stretch>
              <a:fillRect l="0" t="0" r="0" b="0"/>
            </a:stretch>
          </a:blipFill>
        </p:spPr>
      </p:sp>
      <p:sp>
        <p:nvSpPr>
          <p:cNvPr name="Freeform 4" id="4"/>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4"/>
            <a:stretch>
              <a:fillRect l="0" t="0" r="0" b="0"/>
            </a:stretch>
          </a:blipFill>
        </p:spPr>
      </p:sp>
      <p:sp>
        <p:nvSpPr>
          <p:cNvPr name="Freeform 5" id="5"/>
          <p:cNvSpPr/>
          <p:nvPr/>
        </p:nvSpPr>
        <p:spPr>
          <a:xfrm flipH="false" flipV="false" rot="2523674">
            <a:off x="-768549" y="8375750"/>
            <a:ext cx="3966278" cy="3822501"/>
          </a:xfrm>
          <a:custGeom>
            <a:avLst/>
            <a:gdLst/>
            <a:ahLst/>
            <a:cxnLst/>
            <a:rect r="r" b="b" t="t" l="l"/>
            <a:pathLst>
              <a:path h="3822501" w="3966278">
                <a:moveTo>
                  <a:pt x="0" y="0"/>
                </a:moveTo>
                <a:lnTo>
                  <a:pt x="3966279" y="0"/>
                </a:lnTo>
                <a:lnTo>
                  <a:pt x="3966279" y="3822500"/>
                </a:lnTo>
                <a:lnTo>
                  <a:pt x="0" y="3822500"/>
                </a:lnTo>
                <a:lnTo>
                  <a:pt x="0" y="0"/>
                </a:lnTo>
                <a:close/>
              </a:path>
            </a:pathLst>
          </a:custGeom>
          <a:blipFill>
            <a:blip r:embed="rId5"/>
            <a:stretch>
              <a:fillRect l="0" t="0" r="0" b="0"/>
            </a:stretch>
          </a:blipFill>
        </p:spPr>
      </p:sp>
      <p:sp>
        <p:nvSpPr>
          <p:cNvPr name="Freeform 6" id="6"/>
          <p:cNvSpPr/>
          <p:nvPr/>
        </p:nvSpPr>
        <p:spPr>
          <a:xfrm flipH="false" flipV="false" rot="-2829396">
            <a:off x="16595204" y="61939"/>
            <a:ext cx="3367561" cy="3245487"/>
          </a:xfrm>
          <a:custGeom>
            <a:avLst/>
            <a:gdLst/>
            <a:ahLst/>
            <a:cxnLst/>
            <a:rect r="r" b="b" t="t" l="l"/>
            <a:pathLst>
              <a:path h="3245487" w="3367561">
                <a:moveTo>
                  <a:pt x="0" y="0"/>
                </a:moveTo>
                <a:lnTo>
                  <a:pt x="3367561" y="0"/>
                </a:lnTo>
                <a:lnTo>
                  <a:pt x="3367561" y="3245487"/>
                </a:lnTo>
                <a:lnTo>
                  <a:pt x="0" y="3245487"/>
                </a:lnTo>
                <a:lnTo>
                  <a:pt x="0" y="0"/>
                </a:lnTo>
                <a:close/>
              </a:path>
            </a:pathLst>
          </a:custGeom>
          <a:blipFill>
            <a:blip r:embed="rId5"/>
            <a:stretch>
              <a:fillRect l="0" t="0" r="0" b="0"/>
            </a:stretch>
          </a:blipFill>
        </p:spPr>
      </p:sp>
      <p:sp>
        <p:nvSpPr>
          <p:cNvPr name="Freeform 7" id="7"/>
          <p:cNvSpPr/>
          <p:nvPr/>
        </p:nvSpPr>
        <p:spPr>
          <a:xfrm flipH="false" flipV="false" rot="0">
            <a:off x="-1381179" y="4022716"/>
            <a:ext cx="2762357" cy="4565879"/>
          </a:xfrm>
          <a:custGeom>
            <a:avLst/>
            <a:gdLst/>
            <a:ahLst/>
            <a:cxnLst/>
            <a:rect r="r" b="b" t="t" l="l"/>
            <a:pathLst>
              <a:path h="4565879" w="2762357">
                <a:moveTo>
                  <a:pt x="0" y="0"/>
                </a:moveTo>
                <a:lnTo>
                  <a:pt x="2762358" y="0"/>
                </a:lnTo>
                <a:lnTo>
                  <a:pt x="2762358" y="4565880"/>
                </a:lnTo>
                <a:lnTo>
                  <a:pt x="0" y="4565880"/>
                </a:lnTo>
                <a:lnTo>
                  <a:pt x="0" y="0"/>
                </a:lnTo>
                <a:close/>
              </a:path>
            </a:pathLst>
          </a:custGeom>
          <a:blipFill>
            <a:blip r:embed="rId6"/>
            <a:stretch>
              <a:fillRect l="0" t="0" r="0" b="0"/>
            </a:stretch>
          </a:blipFill>
        </p:spPr>
      </p:sp>
      <p:sp>
        <p:nvSpPr>
          <p:cNvPr name="Freeform 8" id="8"/>
          <p:cNvSpPr/>
          <p:nvPr/>
        </p:nvSpPr>
        <p:spPr>
          <a:xfrm flipH="false" flipV="false" rot="0">
            <a:off x="16736567" y="4592514"/>
            <a:ext cx="3102866" cy="3118458"/>
          </a:xfrm>
          <a:custGeom>
            <a:avLst/>
            <a:gdLst/>
            <a:ahLst/>
            <a:cxnLst/>
            <a:rect r="r" b="b" t="t" l="l"/>
            <a:pathLst>
              <a:path h="3118458" w="3102866">
                <a:moveTo>
                  <a:pt x="0" y="0"/>
                </a:moveTo>
                <a:lnTo>
                  <a:pt x="3102866" y="0"/>
                </a:lnTo>
                <a:lnTo>
                  <a:pt x="3102866" y="3118458"/>
                </a:lnTo>
                <a:lnTo>
                  <a:pt x="0" y="3118458"/>
                </a:lnTo>
                <a:lnTo>
                  <a:pt x="0" y="0"/>
                </a:lnTo>
                <a:close/>
              </a:path>
            </a:pathLst>
          </a:custGeom>
          <a:blipFill>
            <a:blip r:embed="rId7"/>
            <a:stretch>
              <a:fillRect l="0" t="0" r="0" b="0"/>
            </a:stretch>
          </a:blipFill>
        </p:spPr>
      </p:sp>
      <p:sp>
        <p:nvSpPr>
          <p:cNvPr name="Freeform 9" id="9"/>
          <p:cNvSpPr/>
          <p:nvPr/>
        </p:nvSpPr>
        <p:spPr>
          <a:xfrm flipH="false" flipV="false" rot="-10726236">
            <a:off x="13288786" y="-648443"/>
            <a:ext cx="4156830" cy="1979691"/>
          </a:xfrm>
          <a:custGeom>
            <a:avLst/>
            <a:gdLst/>
            <a:ahLst/>
            <a:cxnLst/>
            <a:rect r="r" b="b" t="t" l="l"/>
            <a:pathLst>
              <a:path h="1979691" w="4156830">
                <a:moveTo>
                  <a:pt x="0" y="0"/>
                </a:moveTo>
                <a:lnTo>
                  <a:pt x="4156830" y="0"/>
                </a:lnTo>
                <a:lnTo>
                  <a:pt x="4156830" y="1979691"/>
                </a:lnTo>
                <a:lnTo>
                  <a:pt x="0" y="1979691"/>
                </a:lnTo>
                <a:lnTo>
                  <a:pt x="0" y="0"/>
                </a:lnTo>
                <a:close/>
              </a:path>
            </a:pathLst>
          </a:custGeom>
          <a:blipFill>
            <a:blip r:embed="rId8"/>
            <a:stretch>
              <a:fillRect l="0" t="0" r="0" b="0"/>
            </a:stretch>
          </a:blipFill>
        </p:spPr>
      </p:sp>
      <p:sp>
        <p:nvSpPr>
          <p:cNvPr name="TextBox 10" id="10"/>
          <p:cNvSpPr txBox="true"/>
          <p:nvPr/>
        </p:nvSpPr>
        <p:spPr>
          <a:xfrm rot="0">
            <a:off x="2250078" y="181369"/>
            <a:ext cx="7345741" cy="2245613"/>
          </a:xfrm>
          <a:prstGeom prst="rect">
            <a:avLst/>
          </a:prstGeom>
        </p:spPr>
        <p:txBody>
          <a:bodyPr anchor="t" rtlCol="false" tIns="0" lIns="0" bIns="0" rIns="0">
            <a:spAutoFit/>
          </a:bodyPr>
          <a:lstStyle/>
          <a:p>
            <a:pPr algn="l" marL="0" indent="0" lvl="0">
              <a:lnSpc>
                <a:spcPts val="18078"/>
              </a:lnSpc>
              <a:spcBef>
                <a:spcPct val="0"/>
              </a:spcBef>
            </a:pPr>
            <a:r>
              <a:rPr lang="en-US" sz="13800">
                <a:solidFill>
                  <a:srgbClr val="404040"/>
                </a:solidFill>
                <a:latin typeface="Hibernate"/>
              </a:rPr>
              <a:t>EMPATHY</a:t>
            </a:r>
          </a:p>
        </p:txBody>
      </p:sp>
      <p:sp>
        <p:nvSpPr>
          <p:cNvPr name="TextBox 11" id="11"/>
          <p:cNvSpPr txBox="true"/>
          <p:nvPr/>
        </p:nvSpPr>
        <p:spPr>
          <a:xfrm rot="0">
            <a:off x="2250078" y="1765693"/>
            <a:ext cx="9125854" cy="1773755"/>
          </a:xfrm>
          <a:prstGeom prst="rect">
            <a:avLst/>
          </a:prstGeom>
        </p:spPr>
        <p:txBody>
          <a:bodyPr anchor="t" rtlCol="false" tIns="0" lIns="0" bIns="0" rIns="0">
            <a:spAutoFit/>
          </a:bodyPr>
          <a:lstStyle/>
          <a:p>
            <a:pPr algn="just" marL="0" indent="0" lvl="0">
              <a:lnSpc>
                <a:spcPts val="3558"/>
              </a:lnSpc>
              <a:spcBef>
                <a:spcPct val="0"/>
              </a:spcBef>
            </a:pPr>
            <a:r>
              <a:rPr lang="en-US" sz="2542">
                <a:solidFill>
                  <a:srgbClr val="404040"/>
                </a:solidFill>
                <a:latin typeface="Montserrat Medium"/>
              </a:rPr>
              <a:t> =  </a:t>
            </a:r>
            <a:r>
              <a:rPr lang="en-US" sz="2542">
                <a:solidFill>
                  <a:srgbClr val="404040"/>
                </a:solidFill>
                <a:latin typeface="Montserrat Medium"/>
              </a:rPr>
              <a:t>Conduct an interview with people that are more experienced in computer networks. This phases is to listened about their problem that they are facing through out the career. </a:t>
            </a:r>
          </a:p>
        </p:txBody>
      </p:sp>
      <p:graphicFrame>
        <p:nvGraphicFramePr>
          <p:cNvPr name="Table 12" id="12"/>
          <p:cNvGraphicFramePr>
            <a:graphicFrameLocks noGrp="true"/>
          </p:cNvGraphicFramePr>
          <p:nvPr/>
        </p:nvGraphicFramePr>
        <p:xfrm>
          <a:off x="1569613" y="3730839"/>
          <a:ext cx="11954477" cy="6124575"/>
        </p:xfrm>
        <a:graphic>
          <a:graphicData uri="http://schemas.openxmlformats.org/drawingml/2006/table">
            <a:tbl>
              <a:tblPr/>
              <a:tblGrid>
                <a:gridCol w="4213674"/>
                <a:gridCol w="7740803"/>
              </a:tblGrid>
              <a:tr h="1063893">
                <a:tc>
                  <a:txBody>
                    <a:bodyPr anchor="t" rtlCol="false"/>
                    <a:lstStyle/>
                    <a:p>
                      <a:pPr algn="ctr">
                        <a:lnSpc>
                          <a:spcPts val="4059"/>
                        </a:lnSpc>
                        <a:defRPr/>
                      </a:pPr>
                      <a:r>
                        <a:rPr lang="en-US" sz="2899">
                          <a:solidFill>
                            <a:srgbClr val="000000"/>
                          </a:solidFill>
                          <a:latin typeface="Montserrat"/>
                        </a:rPr>
                        <a:t>Questions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D2CC"/>
                    </a:solidFill>
                  </a:tcPr>
                </a:tc>
                <a:tc>
                  <a:txBody>
                    <a:bodyPr anchor="t" rtlCol="false"/>
                    <a:lstStyle/>
                    <a:p>
                      <a:pPr algn="ctr">
                        <a:lnSpc>
                          <a:spcPts val="4479"/>
                        </a:lnSpc>
                        <a:defRPr/>
                      </a:pPr>
                      <a:r>
                        <a:rPr lang="en-US" sz="3199">
                          <a:solidFill>
                            <a:srgbClr val="000000"/>
                          </a:solidFill>
                          <a:latin typeface="Montserrat"/>
                        </a:rPr>
                        <a:t>Answers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solidFill>
                      <a:srgbClr val="FFD2CC"/>
                    </a:solidFill>
                  </a:tcPr>
                </a:tc>
              </a:tr>
              <a:tr h="2166125">
                <a:tc>
                  <a:txBody>
                    <a:bodyPr anchor="t" rtlCol="false"/>
                    <a:lstStyle/>
                    <a:p>
                      <a:pPr algn="ctr">
                        <a:lnSpc>
                          <a:spcPts val="3359"/>
                        </a:lnSpc>
                        <a:defRPr/>
                      </a:pPr>
                      <a:r>
                        <a:rPr lang="en-US" sz="2399">
                          <a:solidFill>
                            <a:srgbClr val="000000"/>
                          </a:solidFill>
                          <a:latin typeface="Montserrat"/>
                        </a:rPr>
                        <a:t>What do you think can be improved in terms of network in our faculty?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3359"/>
                        </a:lnSpc>
                        <a:defRPr/>
                      </a:pPr>
                      <a:r>
                        <a:rPr lang="en-US" sz="2399">
                          <a:solidFill>
                            <a:srgbClr val="000000"/>
                          </a:solidFill>
                          <a:latin typeface="Montserrat"/>
                        </a:rPr>
                        <a:t>In terms of the usage, in one particular time, all classes are using the network at the same time. So, </a:t>
                      </a:r>
                      <a:r>
                        <a:rPr lang="en-US" sz="2399">
                          <a:solidFill>
                            <a:srgbClr val="000000"/>
                          </a:solidFill>
                          <a:latin typeface="Montserrat Bold"/>
                        </a:rPr>
                        <a:t>the network might be slow because of the high bandwidth usage.</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894557">
                <a:tc>
                  <a:txBody>
                    <a:bodyPr anchor="t" rtlCol="false"/>
                    <a:lstStyle/>
                    <a:p>
                      <a:pPr algn="ctr">
                        <a:lnSpc>
                          <a:spcPts val="3359"/>
                        </a:lnSpc>
                        <a:defRPr/>
                      </a:pPr>
                      <a:r>
                        <a:rPr lang="en-US" sz="2399">
                          <a:solidFill>
                            <a:srgbClr val="000000"/>
                          </a:solidFill>
                          <a:latin typeface="Montserrat"/>
                        </a:rPr>
                        <a:t>What are the challenges in managing networks in this faculty?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3219"/>
                        </a:lnSpc>
                        <a:defRPr/>
                      </a:pPr>
                      <a:r>
                        <a:rPr lang="en-US" sz="2299">
                          <a:solidFill>
                            <a:srgbClr val="000000"/>
                          </a:solidFill>
                          <a:latin typeface="Montserrat"/>
                        </a:rPr>
                        <a:t>I think one of the challenges is </a:t>
                      </a:r>
                      <a:r>
                        <a:rPr lang="en-US" sz="2299">
                          <a:solidFill>
                            <a:srgbClr val="000000"/>
                          </a:solidFill>
                          <a:latin typeface="Montserrat Bold"/>
                        </a:rPr>
                        <a:t>technological change.</a:t>
                      </a:r>
                      <a:r>
                        <a:rPr lang="en-US" sz="2299">
                          <a:solidFill>
                            <a:srgbClr val="000000"/>
                          </a:solidFill>
                          <a:latin typeface="Montserrat"/>
                        </a:rPr>
                        <a:t> For instance, nowadays, all of the students use laptops and Wi-Fi is growing fast. However, </a:t>
                      </a:r>
                      <a:r>
                        <a:rPr lang="en-US" sz="2299">
                          <a:solidFill>
                            <a:srgbClr val="000000"/>
                          </a:solidFill>
                          <a:latin typeface="Montserrat Bold"/>
                        </a:rPr>
                        <a:t>students are not satisfied with the connection of the Interne</a:t>
                      </a:r>
                      <a:r>
                        <a:rPr lang="en-US" sz="2299">
                          <a:solidFill>
                            <a:srgbClr val="000000"/>
                          </a:solidFill>
                          <a:latin typeface="Montserrat"/>
                        </a:rPr>
                        <a:t>t through Wi-Fi, so they need to use cable to connect it.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grpSp>
        <p:nvGrpSpPr>
          <p:cNvPr name="Group 13" id="13"/>
          <p:cNvGrpSpPr>
            <a:grpSpLocks noChangeAspect="true"/>
          </p:cNvGrpSpPr>
          <p:nvPr/>
        </p:nvGrpSpPr>
        <p:grpSpPr>
          <a:xfrm rot="0">
            <a:off x="14111935" y="3730839"/>
            <a:ext cx="3664528" cy="2942217"/>
            <a:chOff x="0" y="0"/>
            <a:chExt cx="7467600" cy="5995670"/>
          </a:xfrm>
        </p:grpSpPr>
        <p:sp>
          <p:nvSpPr>
            <p:cNvPr name="Freeform 14" id="14"/>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15" id="15"/>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16" id="16"/>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17" id="17"/>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9"/>
              <a:stretch>
                <a:fillRect l="0" t="-3808" r="0" b="-3808"/>
              </a:stretch>
            </a:blipFill>
          </p:spPr>
        </p:sp>
      </p:grpSp>
      <p:grpSp>
        <p:nvGrpSpPr>
          <p:cNvPr name="Group 18" id="18"/>
          <p:cNvGrpSpPr>
            <a:grpSpLocks noChangeAspect="true"/>
          </p:cNvGrpSpPr>
          <p:nvPr/>
        </p:nvGrpSpPr>
        <p:grpSpPr>
          <a:xfrm rot="0">
            <a:off x="14111935" y="6920491"/>
            <a:ext cx="3655443" cy="2934923"/>
            <a:chOff x="0" y="0"/>
            <a:chExt cx="7467600" cy="5995670"/>
          </a:xfrm>
        </p:grpSpPr>
        <p:sp>
          <p:nvSpPr>
            <p:cNvPr name="Freeform 19" id="19"/>
            <p:cNvSpPr/>
            <p:nvPr/>
          </p:nvSpPr>
          <p:spPr>
            <a:xfrm flipH="false" flipV="false" rot="0">
              <a:off x="0" y="0"/>
              <a:ext cx="7467600" cy="4513580"/>
            </a:xfrm>
            <a:custGeom>
              <a:avLst/>
              <a:gdLst/>
              <a:ahLst/>
              <a:cxnLst/>
              <a:rect r="r" b="b" t="t" l="l"/>
              <a:pathLst>
                <a:path h="4513580" w="7467600">
                  <a:moveTo>
                    <a:pt x="7127240" y="0"/>
                  </a:moveTo>
                  <a:lnTo>
                    <a:pt x="340360" y="0"/>
                  </a:lnTo>
                  <a:cubicBezTo>
                    <a:pt x="152400" y="0"/>
                    <a:pt x="0" y="152400"/>
                    <a:pt x="0" y="340360"/>
                  </a:cubicBezTo>
                  <a:lnTo>
                    <a:pt x="0" y="4513580"/>
                  </a:lnTo>
                  <a:lnTo>
                    <a:pt x="7467600" y="4513580"/>
                  </a:lnTo>
                  <a:lnTo>
                    <a:pt x="7467600" y="340360"/>
                  </a:lnTo>
                  <a:cubicBezTo>
                    <a:pt x="7467600" y="152400"/>
                    <a:pt x="7315200" y="0"/>
                    <a:pt x="7127240" y="0"/>
                  </a:cubicBezTo>
                  <a:close/>
                  <a:moveTo>
                    <a:pt x="7142480" y="4188460"/>
                  </a:moveTo>
                  <a:lnTo>
                    <a:pt x="314961" y="4188460"/>
                  </a:lnTo>
                  <a:lnTo>
                    <a:pt x="314961" y="353060"/>
                  </a:lnTo>
                  <a:lnTo>
                    <a:pt x="7142480" y="353060"/>
                  </a:lnTo>
                  <a:lnTo>
                    <a:pt x="7142480" y="4188460"/>
                  </a:lnTo>
                  <a:close/>
                </a:path>
              </a:pathLst>
            </a:custGeom>
            <a:solidFill>
              <a:srgbClr val="000000"/>
            </a:solidFill>
          </p:spPr>
        </p:sp>
        <p:sp>
          <p:nvSpPr>
            <p:cNvPr name="Freeform 20" id="20"/>
            <p:cNvSpPr/>
            <p:nvPr/>
          </p:nvSpPr>
          <p:spPr>
            <a:xfrm flipH="false" flipV="false" rot="0">
              <a:off x="0" y="4514850"/>
              <a:ext cx="7467600" cy="695960"/>
            </a:xfrm>
            <a:custGeom>
              <a:avLst/>
              <a:gdLst/>
              <a:ahLst/>
              <a:cxnLst/>
              <a:rect r="r" b="b" t="t" l="l"/>
              <a:pathLst>
                <a:path h="695960" w="7467600">
                  <a:moveTo>
                    <a:pt x="0" y="355600"/>
                  </a:moveTo>
                  <a:cubicBezTo>
                    <a:pt x="0" y="543560"/>
                    <a:pt x="152400" y="695960"/>
                    <a:pt x="340360" y="695960"/>
                  </a:cubicBezTo>
                  <a:lnTo>
                    <a:pt x="7127240" y="695960"/>
                  </a:lnTo>
                  <a:cubicBezTo>
                    <a:pt x="7315200" y="695960"/>
                    <a:pt x="7467600" y="543560"/>
                    <a:pt x="7467600" y="355600"/>
                  </a:cubicBezTo>
                  <a:lnTo>
                    <a:pt x="7467600" y="0"/>
                  </a:lnTo>
                  <a:lnTo>
                    <a:pt x="0" y="0"/>
                  </a:lnTo>
                  <a:lnTo>
                    <a:pt x="0" y="355600"/>
                  </a:lnTo>
                  <a:close/>
                </a:path>
              </a:pathLst>
            </a:custGeom>
            <a:solidFill>
              <a:srgbClr val="E9E9E9"/>
            </a:solidFill>
          </p:spPr>
        </p:sp>
        <p:sp>
          <p:nvSpPr>
            <p:cNvPr name="Freeform 21" id="21"/>
            <p:cNvSpPr/>
            <p:nvPr/>
          </p:nvSpPr>
          <p:spPr>
            <a:xfrm flipH="false" flipV="false" rot="0">
              <a:off x="2429510" y="5210810"/>
              <a:ext cx="2606040" cy="791210"/>
            </a:xfrm>
            <a:custGeom>
              <a:avLst/>
              <a:gdLst/>
              <a:ahLst/>
              <a:cxnLst/>
              <a:rect r="r" b="b" t="t" l="l"/>
              <a:pathLst>
                <a:path h="791210" w="2606040">
                  <a:moveTo>
                    <a:pt x="1258570" y="0"/>
                  </a:moveTo>
                  <a:lnTo>
                    <a:pt x="453390" y="0"/>
                  </a:lnTo>
                  <a:cubicBezTo>
                    <a:pt x="453390" y="0"/>
                    <a:pt x="429260" y="370840"/>
                    <a:pt x="403860" y="525780"/>
                  </a:cubicBezTo>
                  <a:cubicBezTo>
                    <a:pt x="359410" y="791210"/>
                    <a:pt x="87630" y="706120"/>
                    <a:pt x="10160" y="762000"/>
                  </a:cubicBezTo>
                  <a:cubicBezTo>
                    <a:pt x="0" y="769620"/>
                    <a:pt x="5080" y="786130"/>
                    <a:pt x="17780" y="786130"/>
                  </a:cubicBezTo>
                  <a:lnTo>
                    <a:pt x="2588260" y="786130"/>
                  </a:lnTo>
                  <a:cubicBezTo>
                    <a:pt x="2600960" y="786130"/>
                    <a:pt x="2606040" y="769620"/>
                    <a:pt x="2595880" y="762000"/>
                  </a:cubicBezTo>
                  <a:cubicBezTo>
                    <a:pt x="2518410" y="706120"/>
                    <a:pt x="2246630" y="791210"/>
                    <a:pt x="2202180" y="525780"/>
                  </a:cubicBezTo>
                  <a:cubicBezTo>
                    <a:pt x="2176780" y="370840"/>
                    <a:pt x="2152650" y="0"/>
                    <a:pt x="2152650" y="0"/>
                  </a:cubicBezTo>
                  <a:lnTo>
                    <a:pt x="1258570" y="0"/>
                  </a:lnTo>
                  <a:close/>
                </a:path>
              </a:pathLst>
            </a:custGeom>
            <a:solidFill>
              <a:srgbClr val="BBBBBB"/>
            </a:solidFill>
          </p:spPr>
        </p:sp>
        <p:sp>
          <p:nvSpPr>
            <p:cNvPr name="Freeform 22" id="22"/>
            <p:cNvSpPr/>
            <p:nvPr/>
          </p:nvSpPr>
          <p:spPr>
            <a:xfrm flipH="false" flipV="false" rot="0">
              <a:off x="314960" y="353060"/>
              <a:ext cx="6827520" cy="3835400"/>
            </a:xfrm>
            <a:custGeom>
              <a:avLst/>
              <a:gdLst/>
              <a:ahLst/>
              <a:cxnLst/>
              <a:rect r="r" b="b" t="t" l="l"/>
              <a:pathLst>
                <a:path h="3835400" w="6827520">
                  <a:moveTo>
                    <a:pt x="0" y="0"/>
                  </a:moveTo>
                  <a:lnTo>
                    <a:pt x="6827520" y="0"/>
                  </a:lnTo>
                  <a:lnTo>
                    <a:pt x="6827520" y="3835400"/>
                  </a:lnTo>
                  <a:lnTo>
                    <a:pt x="0" y="3835400"/>
                  </a:lnTo>
                  <a:close/>
                </a:path>
              </a:pathLst>
            </a:custGeom>
            <a:blipFill>
              <a:blip r:embed="rId10"/>
              <a:stretch>
                <a:fillRect l="0" t="-4552" r="0" b="-4552"/>
              </a:stretch>
            </a:blipFill>
          </p:spPr>
        </p:sp>
      </p:grpSp>
      <p:sp>
        <p:nvSpPr>
          <p:cNvPr name="Freeform 23" id="23"/>
          <p:cNvSpPr/>
          <p:nvPr/>
        </p:nvSpPr>
        <p:spPr>
          <a:xfrm flipH="false" flipV="false" rot="0">
            <a:off x="11679684" y="1028700"/>
            <a:ext cx="4264515" cy="2142919"/>
          </a:xfrm>
          <a:custGeom>
            <a:avLst/>
            <a:gdLst/>
            <a:ahLst/>
            <a:cxnLst/>
            <a:rect r="r" b="b" t="t" l="l"/>
            <a:pathLst>
              <a:path h="2142919" w="4264515">
                <a:moveTo>
                  <a:pt x="0" y="0"/>
                </a:moveTo>
                <a:lnTo>
                  <a:pt x="4264515" y="0"/>
                </a:lnTo>
                <a:lnTo>
                  <a:pt x="4264515" y="2142919"/>
                </a:lnTo>
                <a:lnTo>
                  <a:pt x="0" y="214291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sp>
        <p:nvSpPr>
          <p:cNvPr name="Freeform 3" id="3"/>
          <p:cNvSpPr/>
          <p:nvPr/>
        </p:nvSpPr>
        <p:spPr>
          <a:xfrm flipH="false" flipV="false" rot="0">
            <a:off x="-1381179" y="-618983"/>
            <a:ext cx="3631257" cy="3295366"/>
          </a:xfrm>
          <a:custGeom>
            <a:avLst/>
            <a:gdLst/>
            <a:ahLst/>
            <a:cxnLst/>
            <a:rect r="r" b="b" t="t" l="l"/>
            <a:pathLst>
              <a:path h="3295366" w="3631257">
                <a:moveTo>
                  <a:pt x="0" y="0"/>
                </a:moveTo>
                <a:lnTo>
                  <a:pt x="3631257" y="0"/>
                </a:lnTo>
                <a:lnTo>
                  <a:pt x="3631257" y="3295366"/>
                </a:lnTo>
                <a:lnTo>
                  <a:pt x="0" y="3295366"/>
                </a:lnTo>
                <a:lnTo>
                  <a:pt x="0" y="0"/>
                </a:lnTo>
                <a:close/>
              </a:path>
            </a:pathLst>
          </a:custGeom>
          <a:blipFill>
            <a:blip r:embed="rId3"/>
            <a:stretch>
              <a:fillRect l="0" t="0" r="0" b="0"/>
            </a:stretch>
          </a:blipFill>
        </p:spPr>
      </p:sp>
      <p:sp>
        <p:nvSpPr>
          <p:cNvPr name="Freeform 4" id="4"/>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4"/>
            <a:stretch>
              <a:fillRect l="0" t="0" r="0" b="0"/>
            </a:stretch>
          </a:blipFill>
        </p:spPr>
      </p:sp>
      <p:sp>
        <p:nvSpPr>
          <p:cNvPr name="Freeform 5" id="5"/>
          <p:cNvSpPr/>
          <p:nvPr/>
        </p:nvSpPr>
        <p:spPr>
          <a:xfrm flipH="false" flipV="false" rot="2523674">
            <a:off x="-768549" y="8375750"/>
            <a:ext cx="3966278" cy="3822501"/>
          </a:xfrm>
          <a:custGeom>
            <a:avLst/>
            <a:gdLst/>
            <a:ahLst/>
            <a:cxnLst/>
            <a:rect r="r" b="b" t="t" l="l"/>
            <a:pathLst>
              <a:path h="3822501" w="3966278">
                <a:moveTo>
                  <a:pt x="0" y="0"/>
                </a:moveTo>
                <a:lnTo>
                  <a:pt x="3966279" y="0"/>
                </a:lnTo>
                <a:lnTo>
                  <a:pt x="3966279" y="3822500"/>
                </a:lnTo>
                <a:lnTo>
                  <a:pt x="0" y="3822500"/>
                </a:lnTo>
                <a:lnTo>
                  <a:pt x="0" y="0"/>
                </a:lnTo>
                <a:close/>
              </a:path>
            </a:pathLst>
          </a:custGeom>
          <a:blipFill>
            <a:blip r:embed="rId5"/>
            <a:stretch>
              <a:fillRect l="0" t="0" r="0" b="0"/>
            </a:stretch>
          </a:blipFill>
        </p:spPr>
      </p:sp>
      <p:sp>
        <p:nvSpPr>
          <p:cNvPr name="Freeform 6" id="6"/>
          <p:cNvSpPr/>
          <p:nvPr/>
        </p:nvSpPr>
        <p:spPr>
          <a:xfrm flipH="false" flipV="false" rot="-2829396">
            <a:off x="16595204" y="61939"/>
            <a:ext cx="3367561" cy="3245487"/>
          </a:xfrm>
          <a:custGeom>
            <a:avLst/>
            <a:gdLst/>
            <a:ahLst/>
            <a:cxnLst/>
            <a:rect r="r" b="b" t="t" l="l"/>
            <a:pathLst>
              <a:path h="3245487" w="3367561">
                <a:moveTo>
                  <a:pt x="0" y="0"/>
                </a:moveTo>
                <a:lnTo>
                  <a:pt x="3367561" y="0"/>
                </a:lnTo>
                <a:lnTo>
                  <a:pt x="3367561" y="3245487"/>
                </a:lnTo>
                <a:lnTo>
                  <a:pt x="0" y="3245487"/>
                </a:lnTo>
                <a:lnTo>
                  <a:pt x="0" y="0"/>
                </a:lnTo>
                <a:close/>
              </a:path>
            </a:pathLst>
          </a:custGeom>
          <a:blipFill>
            <a:blip r:embed="rId5"/>
            <a:stretch>
              <a:fillRect l="0" t="0" r="0" b="0"/>
            </a:stretch>
          </a:blipFill>
        </p:spPr>
      </p:sp>
      <p:sp>
        <p:nvSpPr>
          <p:cNvPr name="Freeform 7" id="7"/>
          <p:cNvSpPr/>
          <p:nvPr/>
        </p:nvSpPr>
        <p:spPr>
          <a:xfrm flipH="false" flipV="false" rot="0">
            <a:off x="-1381179" y="4022716"/>
            <a:ext cx="2762357" cy="4565879"/>
          </a:xfrm>
          <a:custGeom>
            <a:avLst/>
            <a:gdLst/>
            <a:ahLst/>
            <a:cxnLst/>
            <a:rect r="r" b="b" t="t" l="l"/>
            <a:pathLst>
              <a:path h="4565879" w="2762357">
                <a:moveTo>
                  <a:pt x="0" y="0"/>
                </a:moveTo>
                <a:lnTo>
                  <a:pt x="2762358" y="0"/>
                </a:lnTo>
                <a:lnTo>
                  <a:pt x="2762358" y="4565880"/>
                </a:lnTo>
                <a:lnTo>
                  <a:pt x="0" y="4565880"/>
                </a:lnTo>
                <a:lnTo>
                  <a:pt x="0" y="0"/>
                </a:lnTo>
                <a:close/>
              </a:path>
            </a:pathLst>
          </a:custGeom>
          <a:blipFill>
            <a:blip r:embed="rId6"/>
            <a:stretch>
              <a:fillRect l="0" t="0" r="0" b="0"/>
            </a:stretch>
          </a:blipFill>
        </p:spPr>
      </p:sp>
      <p:sp>
        <p:nvSpPr>
          <p:cNvPr name="Freeform 8" id="8"/>
          <p:cNvSpPr/>
          <p:nvPr/>
        </p:nvSpPr>
        <p:spPr>
          <a:xfrm flipH="false" flipV="false" rot="0">
            <a:off x="16736567" y="4592514"/>
            <a:ext cx="3102866" cy="3118458"/>
          </a:xfrm>
          <a:custGeom>
            <a:avLst/>
            <a:gdLst/>
            <a:ahLst/>
            <a:cxnLst/>
            <a:rect r="r" b="b" t="t" l="l"/>
            <a:pathLst>
              <a:path h="3118458" w="3102866">
                <a:moveTo>
                  <a:pt x="0" y="0"/>
                </a:moveTo>
                <a:lnTo>
                  <a:pt x="3102866" y="0"/>
                </a:lnTo>
                <a:lnTo>
                  <a:pt x="3102866" y="3118458"/>
                </a:lnTo>
                <a:lnTo>
                  <a:pt x="0" y="3118458"/>
                </a:lnTo>
                <a:lnTo>
                  <a:pt x="0" y="0"/>
                </a:lnTo>
                <a:close/>
              </a:path>
            </a:pathLst>
          </a:custGeom>
          <a:blipFill>
            <a:blip r:embed="rId7"/>
            <a:stretch>
              <a:fillRect l="0" t="0" r="0" b="0"/>
            </a:stretch>
          </a:blipFill>
        </p:spPr>
      </p:sp>
      <p:sp>
        <p:nvSpPr>
          <p:cNvPr name="Freeform 9" id="9"/>
          <p:cNvSpPr/>
          <p:nvPr/>
        </p:nvSpPr>
        <p:spPr>
          <a:xfrm flipH="false" flipV="false" rot="-10726236">
            <a:off x="13288786" y="-648443"/>
            <a:ext cx="4156830" cy="1979691"/>
          </a:xfrm>
          <a:custGeom>
            <a:avLst/>
            <a:gdLst/>
            <a:ahLst/>
            <a:cxnLst/>
            <a:rect r="r" b="b" t="t" l="l"/>
            <a:pathLst>
              <a:path h="1979691" w="4156830">
                <a:moveTo>
                  <a:pt x="0" y="0"/>
                </a:moveTo>
                <a:lnTo>
                  <a:pt x="4156830" y="0"/>
                </a:lnTo>
                <a:lnTo>
                  <a:pt x="4156830" y="1979691"/>
                </a:lnTo>
                <a:lnTo>
                  <a:pt x="0" y="1979691"/>
                </a:lnTo>
                <a:lnTo>
                  <a:pt x="0" y="0"/>
                </a:lnTo>
                <a:close/>
              </a:path>
            </a:pathLst>
          </a:custGeom>
          <a:blipFill>
            <a:blip r:embed="rId8"/>
            <a:stretch>
              <a:fillRect l="0" t="0" r="0" b="0"/>
            </a:stretch>
          </a:blipFill>
        </p:spPr>
      </p:sp>
      <p:grpSp>
        <p:nvGrpSpPr>
          <p:cNvPr name="Group 10" id="10"/>
          <p:cNvGrpSpPr/>
          <p:nvPr/>
        </p:nvGrpSpPr>
        <p:grpSpPr>
          <a:xfrm rot="0">
            <a:off x="1214591" y="3558356"/>
            <a:ext cx="4275605" cy="3170289"/>
            <a:chOff x="0" y="0"/>
            <a:chExt cx="1096181" cy="812800"/>
          </a:xfrm>
        </p:grpSpPr>
        <p:sp>
          <p:nvSpPr>
            <p:cNvPr name="Freeform 11" id="11"/>
            <p:cNvSpPr/>
            <p:nvPr/>
          </p:nvSpPr>
          <p:spPr>
            <a:xfrm flipH="false" flipV="false" rot="0">
              <a:off x="0" y="0"/>
              <a:ext cx="1096181" cy="812800"/>
            </a:xfrm>
            <a:custGeom>
              <a:avLst/>
              <a:gdLst/>
              <a:ahLst/>
              <a:cxnLst/>
              <a:rect r="r" b="b" t="t" l="l"/>
              <a:pathLst>
                <a:path h="812800" w="1096181">
                  <a:moveTo>
                    <a:pt x="548091" y="0"/>
                  </a:moveTo>
                  <a:cubicBezTo>
                    <a:pt x="245389" y="0"/>
                    <a:pt x="0" y="181951"/>
                    <a:pt x="0" y="406400"/>
                  </a:cubicBezTo>
                  <a:cubicBezTo>
                    <a:pt x="0" y="630849"/>
                    <a:pt x="245389" y="812800"/>
                    <a:pt x="548091" y="812800"/>
                  </a:cubicBezTo>
                  <a:cubicBezTo>
                    <a:pt x="850793" y="812800"/>
                    <a:pt x="1096181" y="630849"/>
                    <a:pt x="1096181" y="406400"/>
                  </a:cubicBezTo>
                  <a:cubicBezTo>
                    <a:pt x="1096181" y="181951"/>
                    <a:pt x="850793" y="0"/>
                    <a:pt x="548091" y="0"/>
                  </a:cubicBezTo>
                  <a:close/>
                </a:path>
              </a:pathLst>
            </a:custGeom>
            <a:solidFill>
              <a:srgbClr val="DA7760"/>
            </a:solidFill>
          </p:spPr>
        </p:sp>
        <p:sp>
          <p:nvSpPr>
            <p:cNvPr name="TextBox 12" id="12"/>
            <p:cNvSpPr txBox="true"/>
            <p:nvPr/>
          </p:nvSpPr>
          <p:spPr>
            <a:xfrm>
              <a:off x="102767" y="85725"/>
              <a:ext cx="890647" cy="650875"/>
            </a:xfrm>
            <a:prstGeom prst="rect">
              <a:avLst/>
            </a:prstGeom>
          </p:spPr>
          <p:txBody>
            <a:bodyPr anchor="ctr" rtlCol="false" tIns="50800" lIns="50800" bIns="50800" rIns="50800"/>
            <a:lstStyle/>
            <a:p>
              <a:pPr algn="ctr">
                <a:lnSpc>
                  <a:spcPts val="2898"/>
                </a:lnSpc>
              </a:pPr>
              <a:r>
                <a:rPr lang="en-US" sz="2520">
                  <a:solidFill>
                    <a:srgbClr val="040606"/>
                  </a:solidFill>
                  <a:latin typeface="Montserrat Classic Bold"/>
                </a:rPr>
                <a:t>CONNECTIVITY OF THE INTERNET IN THE UTM IS NOT AS FAST AS IT SHOULD BE</a:t>
              </a:r>
            </a:p>
          </p:txBody>
        </p:sp>
      </p:grpSp>
      <p:grpSp>
        <p:nvGrpSpPr>
          <p:cNvPr name="Group 13" id="13"/>
          <p:cNvGrpSpPr/>
          <p:nvPr/>
        </p:nvGrpSpPr>
        <p:grpSpPr>
          <a:xfrm rot="0">
            <a:off x="13388109" y="6868267"/>
            <a:ext cx="4275605" cy="3170289"/>
            <a:chOff x="0" y="0"/>
            <a:chExt cx="1096181" cy="812800"/>
          </a:xfrm>
        </p:grpSpPr>
        <p:sp>
          <p:nvSpPr>
            <p:cNvPr name="Freeform 14" id="14"/>
            <p:cNvSpPr/>
            <p:nvPr/>
          </p:nvSpPr>
          <p:spPr>
            <a:xfrm flipH="false" flipV="false" rot="0">
              <a:off x="0" y="0"/>
              <a:ext cx="1096181" cy="812800"/>
            </a:xfrm>
            <a:custGeom>
              <a:avLst/>
              <a:gdLst/>
              <a:ahLst/>
              <a:cxnLst/>
              <a:rect r="r" b="b" t="t" l="l"/>
              <a:pathLst>
                <a:path h="812800" w="1096181">
                  <a:moveTo>
                    <a:pt x="548091" y="0"/>
                  </a:moveTo>
                  <a:cubicBezTo>
                    <a:pt x="245389" y="0"/>
                    <a:pt x="0" y="181951"/>
                    <a:pt x="0" y="406400"/>
                  </a:cubicBezTo>
                  <a:cubicBezTo>
                    <a:pt x="0" y="630849"/>
                    <a:pt x="245389" y="812800"/>
                    <a:pt x="548091" y="812800"/>
                  </a:cubicBezTo>
                  <a:cubicBezTo>
                    <a:pt x="850793" y="812800"/>
                    <a:pt x="1096181" y="630849"/>
                    <a:pt x="1096181" y="406400"/>
                  </a:cubicBezTo>
                  <a:cubicBezTo>
                    <a:pt x="1096181" y="181951"/>
                    <a:pt x="850793" y="0"/>
                    <a:pt x="548091" y="0"/>
                  </a:cubicBezTo>
                  <a:close/>
                </a:path>
              </a:pathLst>
            </a:custGeom>
            <a:solidFill>
              <a:srgbClr val="B45B4F"/>
            </a:solidFill>
          </p:spPr>
        </p:sp>
        <p:sp>
          <p:nvSpPr>
            <p:cNvPr name="TextBox 15" id="15"/>
            <p:cNvSpPr txBox="true"/>
            <p:nvPr/>
          </p:nvSpPr>
          <p:spPr>
            <a:xfrm>
              <a:off x="102767" y="85725"/>
              <a:ext cx="890647" cy="650875"/>
            </a:xfrm>
            <a:prstGeom prst="rect">
              <a:avLst/>
            </a:prstGeom>
          </p:spPr>
          <p:txBody>
            <a:bodyPr anchor="ctr" rtlCol="false" tIns="50800" lIns="50800" bIns="50800" rIns="50800"/>
            <a:lstStyle/>
            <a:p>
              <a:pPr algn="ctr">
                <a:lnSpc>
                  <a:spcPts val="2898"/>
                </a:lnSpc>
              </a:pPr>
              <a:r>
                <a:rPr lang="en-US" sz="2520">
                  <a:solidFill>
                    <a:srgbClr val="040606"/>
                  </a:solidFill>
                  <a:latin typeface="Montserrat Classic Bold"/>
                </a:rPr>
                <a:t>WI-FI SIGNAL WILL SLOW DOWN FROM TIME TO TIME</a:t>
              </a:r>
              <a:r>
                <a:rPr lang="en-US" sz="2520">
                  <a:solidFill>
                    <a:srgbClr val="040606"/>
                  </a:solidFill>
                  <a:latin typeface="Montserrat Classic Bold"/>
                </a:rPr>
                <a:t> </a:t>
              </a:r>
            </a:p>
          </p:txBody>
        </p:sp>
      </p:grpSp>
      <p:grpSp>
        <p:nvGrpSpPr>
          <p:cNvPr name="Group 16" id="16"/>
          <p:cNvGrpSpPr/>
          <p:nvPr/>
        </p:nvGrpSpPr>
        <p:grpSpPr>
          <a:xfrm rot="0">
            <a:off x="5771074" y="3558356"/>
            <a:ext cx="10753522" cy="3086100"/>
            <a:chOff x="0" y="0"/>
            <a:chExt cx="2832203" cy="812800"/>
          </a:xfrm>
        </p:grpSpPr>
        <p:sp>
          <p:nvSpPr>
            <p:cNvPr name="Freeform 17" id="17"/>
            <p:cNvSpPr/>
            <p:nvPr/>
          </p:nvSpPr>
          <p:spPr>
            <a:xfrm flipH="false" flipV="false" rot="0">
              <a:off x="0" y="0"/>
              <a:ext cx="2832203" cy="812800"/>
            </a:xfrm>
            <a:custGeom>
              <a:avLst/>
              <a:gdLst/>
              <a:ahLst/>
              <a:cxnLst/>
              <a:rect r="r" b="b" t="t" l="l"/>
              <a:pathLst>
                <a:path h="812800" w="2832203">
                  <a:moveTo>
                    <a:pt x="36717" y="0"/>
                  </a:moveTo>
                  <a:lnTo>
                    <a:pt x="2795486" y="0"/>
                  </a:lnTo>
                  <a:cubicBezTo>
                    <a:pt x="2815765" y="0"/>
                    <a:pt x="2832203" y="16439"/>
                    <a:pt x="2832203" y="36717"/>
                  </a:cubicBezTo>
                  <a:lnTo>
                    <a:pt x="2832203" y="776083"/>
                  </a:lnTo>
                  <a:cubicBezTo>
                    <a:pt x="2832203" y="796361"/>
                    <a:pt x="2815765" y="812800"/>
                    <a:pt x="2795486" y="812800"/>
                  </a:cubicBezTo>
                  <a:lnTo>
                    <a:pt x="36717" y="812800"/>
                  </a:lnTo>
                  <a:cubicBezTo>
                    <a:pt x="16439" y="812800"/>
                    <a:pt x="0" y="796361"/>
                    <a:pt x="0" y="776083"/>
                  </a:cubicBezTo>
                  <a:lnTo>
                    <a:pt x="0" y="36717"/>
                  </a:lnTo>
                  <a:cubicBezTo>
                    <a:pt x="0" y="16439"/>
                    <a:pt x="16439" y="0"/>
                    <a:pt x="36717" y="0"/>
                  </a:cubicBezTo>
                  <a:close/>
                </a:path>
              </a:pathLst>
            </a:custGeom>
            <a:solidFill>
              <a:srgbClr val="F7BB97"/>
            </a:solidFill>
          </p:spPr>
        </p:sp>
        <p:sp>
          <p:nvSpPr>
            <p:cNvPr name="TextBox 18" id="18"/>
            <p:cNvSpPr txBox="true"/>
            <p:nvPr/>
          </p:nvSpPr>
          <p:spPr>
            <a:xfrm>
              <a:off x="0" y="19050"/>
              <a:ext cx="2832203" cy="793750"/>
            </a:xfrm>
            <a:prstGeom prst="rect">
              <a:avLst/>
            </a:prstGeom>
          </p:spPr>
          <p:txBody>
            <a:bodyPr anchor="ctr" rtlCol="false" tIns="50800" lIns="50800" bIns="50800" rIns="50800"/>
            <a:lstStyle/>
            <a:p>
              <a:pPr algn="just" marL="690877" indent="-345439" lvl="1">
                <a:lnSpc>
                  <a:spcPts val="3679"/>
                </a:lnSpc>
                <a:buFont typeface="Arial"/>
                <a:buChar char="•"/>
              </a:pPr>
              <a:r>
                <a:rPr lang="en-US" sz="3199">
                  <a:solidFill>
                    <a:srgbClr val="000000"/>
                  </a:solidFill>
                  <a:latin typeface="Montserrat Classic"/>
                </a:rPr>
                <a:t>High bandwidth usage occurs when everyone is using the internet at the same time.</a:t>
              </a:r>
              <a:r>
                <a:rPr lang="en-US" sz="3199">
                  <a:solidFill>
                    <a:srgbClr val="000000"/>
                  </a:solidFill>
                  <a:latin typeface="Montserrat Classic"/>
                </a:rPr>
                <a:t> </a:t>
              </a:r>
            </a:p>
            <a:p>
              <a:pPr algn="just" marL="690877" indent="-345439" lvl="1">
                <a:lnSpc>
                  <a:spcPts val="3679"/>
                </a:lnSpc>
                <a:buFont typeface="Arial"/>
                <a:buChar char="•"/>
              </a:pPr>
              <a:r>
                <a:rPr lang="en-US" sz="3199">
                  <a:solidFill>
                    <a:srgbClr val="000000"/>
                  </a:solidFill>
                  <a:latin typeface="Montserrat Classic"/>
                </a:rPr>
                <a:t>One person has more than one device connected to the internet. </a:t>
              </a:r>
            </a:p>
            <a:p>
              <a:pPr algn="just">
                <a:lnSpc>
                  <a:spcPts val="3334"/>
                </a:lnSpc>
              </a:pPr>
            </a:p>
          </p:txBody>
        </p:sp>
      </p:grpSp>
      <p:grpSp>
        <p:nvGrpSpPr>
          <p:cNvPr name="Group 19" id="19"/>
          <p:cNvGrpSpPr/>
          <p:nvPr/>
        </p:nvGrpSpPr>
        <p:grpSpPr>
          <a:xfrm rot="0">
            <a:off x="2867600" y="7007889"/>
            <a:ext cx="10173125" cy="2891044"/>
            <a:chOff x="0" y="0"/>
            <a:chExt cx="2679342" cy="761427"/>
          </a:xfrm>
        </p:grpSpPr>
        <p:sp>
          <p:nvSpPr>
            <p:cNvPr name="Freeform 20" id="20"/>
            <p:cNvSpPr/>
            <p:nvPr/>
          </p:nvSpPr>
          <p:spPr>
            <a:xfrm flipH="false" flipV="false" rot="0">
              <a:off x="0" y="0"/>
              <a:ext cx="2679342" cy="761427"/>
            </a:xfrm>
            <a:custGeom>
              <a:avLst/>
              <a:gdLst/>
              <a:ahLst/>
              <a:cxnLst/>
              <a:rect r="r" b="b" t="t" l="l"/>
              <a:pathLst>
                <a:path h="761427" w="2679342">
                  <a:moveTo>
                    <a:pt x="38812" y="0"/>
                  </a:moveTo>
                  <a:lnTo>
                    <a:pt x="2640530" y="0"/>
                  </a:lnTo>
                  <a:cubicBezTo>
                    <a:pt x="2650823" y="0"/>
                    <a:pt x="2660695" y="4089"/>
                    <a:pt x="2667974" y="11368"/>
                  </a:cubicBezTo>
                  <a:cubicBezTo>
                    <a:pt x="2675253" y="18646"/>
                    <a:pt x="2679342" y="28518"/>
                    <a:pt x="2679342" y="38812"/>
                  </a:cubicBezTo>
                  <a:lnTo>
                    <a:pt x="2679342" y="722615"/>
                  </a:lnTo>
                  <a:cubicBezTo>
                    <a:pt x="2679342" y="744051"/>
                    <a:pt x="2661965" y="761427"/>
                    <a:pt x="2640530" y="761427"/>
                  </a:cubicBezTo>
                  <a:lnTo>
                    <a:pt x="38812" y="761427"/>
                  </a:lnTo>
                  <a:cubicBezTo>
                    <a:pt x="28518" y="761427"/>
                    <a:pt x="18646" y="757338"/>
                    <a:pt x="11368" y="750060"/>
                  </a:cubicBezTo>
                  <a:cubicBezTo>
                    <a:pt x="4089" y="742781"/>
                    <a:pt x="0" y="732909"/>
                    <a:pt x="0" y="722615"/>
                  </a:cubicBezTo>
                  <a:lnTo>
                    <a:pt x="0" y="38812"/>
                  </a:lnTo>
                  <a:cubicBezTo>
                    <a:pt x="0" y="28518"/>
                    <a:pt x="4089" y="18646"/>
                    <a:pt x="11368" y="11368"/>
                  </a:cubicBezTo>
                  <a:cubicBezTo>
                    <a:pt x="18646" y="4089"/>
                    <a:pt x="28518" y="0"/>
                    <a:pt x="38812" y="0"/>
                  </a:cubicBezTo>
                  <a:close/>
                </a:path>
              </a:pathLst>
            </a:custGeom>
            <a:solidFill>
              <a:srgbClr val="F3A785"/>
            </a:solidFill>
          </p:spPr>
        </p:sp>
        <p:sp>
          <p:nvSpPr>
            <p:cNvPr name="TextBox 21" id="21"/>
            <p:cNvSpPr txBox="true"/>
            <p:nvPr/>
          </p:nvSpPr>
          <p:spPr>
            <a:xfrm>
              <a:off x="0" y="19050"/>
              <a:ext cx="2679342" cy="742377"/>
            </a:xfrm>
            <a:prstGeom prst="rect">
              <a:avLst/>
            </a:prstGeom>
          </p:spPr>
          <p:txBody>
            <a:bodyPr anchor="ctr" rtlCol="false" tIns="50800" lIns="50800" bIns="50800" rIns="50800"/>
            <a:lstStyle/>
            <a:p>
              <a:pPr algn="just" marL="690877" indent="-345439" lvl="1">
                <a:lnSpc>
                  <a:spcPts val="3679"/>
                </a:lnSpc>
                <a:buFont typeface="Arial"/>
                <a:buChar char="•"/>
              </a:pPr>
              <a:r>
                <a:rPr lang="en-US" sz="3199">
                  <a:solidFill>
                    <a:srgbClr val="000000"/>
                  </a:solidFill>
                  <a:latin typeface="Montserrat Classic"/>
                </a:rPr>
                <a:t>Too many requests in transferring data.</a:t>
              </a:r>
              <a:r>
                <a:rPr lang="en-US" sz="3199">
                  <a:solidFill>
                    <a:srgbClr val="000000"/>
                  </a:solidFill>
                  <a:latin typeface="Montserrat Classic"/>
                </a:rPr>
                <a:t> </a:t>
              </a:r>
            </a:p>
            <a:p>
              <a:pPr algn="just" marL="690877" indent="-345439" lvl="1">
                <a:lnSpc>
                  <a:spcPts val="3679"/>
                </a:lnSpc>
                <a:buFont typeface="Arial"/>
                <a:buChar char="•"/>
              </a:pPr>
              <a:r>
                <a:rPr lang="en-US" sz="3199">
                  <a:solidFill>
                    <a:srgbClr val="000000"/>
                  </a:solidFill>
                  <a:latin typeface="Montserrat Classic"/>
                </a:rPr>
                <a:t>Everyone is trying to download the files and stream music and video at the same time. </a:t>
              </a:r>
            </a:p>
            <a:p>
              <a:pPr algn="just">
                <a:lnSpc>
                  <a:spcPts val="3334"/>
                </a:lnSpc>
              </a:pPr>
            </a:p>
          </p:txBody>
        </p:sp>
      </p:grpSp>
      <p:sp>
        <p:nvSpPr>
          <p:cNvPr name="Freeform 22" id="22"/>
          <p:cNvSpPr/>
          <p:nvPr/>
        </p:nvSpPr>
        <p:spPr>
          <a:xfrm flipH="false" flipV="false" rot="0">
            <a:off x="11614967" y="459673"/>
            <a:ext cx="2376477" cy="1287619"/>
          </a:xfrm>
          <a:custGeom>
            <a:avLst/>
            <a:gdLst/>
            <a:ahLst/>
            <a:cxnLst/>
            <a:rect r="r" b="b" t="t" l="l"/>
            <a:pathLst>
              <a:path h="1287619" w="2376477">
                <a:moveTo>
                  <a:pt x="0" y="0"/>
                </a:moveTo>
                <a:lnTo>
                  <a:pt x="2376477" y="0"/>
                </a:lnTo>
                <a:lnTo>
                  <a:pt x="2376477" y="1287619"/>
                </a:lnTo>
                <a:lnTo>
                  <a:pt x="0" y="12876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23" id="23"/>
          <p:cNvSpPr txBox="true"/>
          <p:nvPr/>
        </p:nvSpPr>
        <p:spPr>
          <a:xfrm rot="0">
            <a:off x="2250078" y="189003"/>
            <a:ext cx="3371651" cy="2280920"/>
          </a:xfrm>
          <a:prstGeom prst="rect">
            <a:avLst/>
          </a:prstGeom>
        </p:spPr>
        <p:txBody>
          <a:bodyPr anchor="t" rtlCol="false" tIns="0" lIns="0" bIns="0" rIns="0">
            <a:spAutoFit/>
          </a:bodyPr>
          <a:lstStyle/>
          <a:p>
            <a:pPr algn="l" marL="0" indent="0" lvl="0">
              <a:lnSpc>
                <a:spcPts val="18340"/>
              </a:lnSpc>
              <a:spcBef>
                <a:spcPct val="0"/>
              </a:spcBef>
            </a:pPr>
            <a:r>
              <a:rPr lang="en-US" sz="14000">
                <a:solidFill>
                  <a:srgbClr val="404040"/>
                </a:solidFill>
                <a:latin typeface="Hibernate"/>
              </a:rPr>
              <a:t>DEFINE</a:t>
            </a:r>
          </a:p>
        </p:txBody>
      </p:sp>
      <p:sp>
        <p:nvSpPr>
          <p:cNvPr name="TextBox 24" id="24"/>
          <p:cNvSpPr txBox="true"/>
          <p:nvPr/>
        </p:nvSpPr>
        <p:spPr>
          <a:xfrm rot="0">
            <a:off x="2450215" y="1899692"/>
            <a:ext cx="14286352" cy="1073785"/>
          </a:xfrm>
          <a:prstGeom prst="rect">
            <a:avLst/>
          </a:prstGeom>
        </p:spPr>
        <p:txBody>
          <a:bodyPr anchor="t" rtlCol="false" tIns="0" lIns="0" bIns="0" rIns="0">
            <a:spAutoFit/>
          </a:bodyPr>
          <a:lstStyle/>
          <a:p>
            <a:pPr algn="l" marL="0" indent="0" lvl="0">
              <a:lnSpc>
                <a:spcPts val="4339"/>
              </a:lnSpc>
              <a:spcBef>
                <a:spcPct val="0"/>
              </a:spcBef>
            </a:pPr>
            <a:r>
              <a:rPr lang="en-US" sz="3099">
                <a:solidFill>
                  <a:srgbClr val="404040"/>
                </a:solidFill>
                <a:latin typeface="Montserrat Medium"/>
              </a:rPr>
              <a:t> =  To diagnosed and identify the problem that our respondent has faced during their career.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sp>
        <p:nvSpPr>
          <p:cNvPr name="Freeform 3" id="3"/>
          <p:cNvSpPr/>
          <p:nvPr/>
        </p:nvSpPr>
        <p:spPr>
          <a:xfrm flipH="false" flipV="false" rot="0">
            <a:off x="-1381179" y="-618983"/>
            <a:ext cx="3631257" cy="3295366"/>
          </a:xfrm>
          <a:custGeom>
            <a:avLst/>
            <a:gdLst/>
            <a:ahLst/>
            <a:cxnLst/>
            <a:rect r="r" b="b" t="t" l="l"/>
            <a:pathLst>
              <a:path h="3295366" w="3631257">
                <a:moveTo>
                  <a:pt x="0" y="0"/>
                </a:moveTo>
                <a:lnTo>
                  <a:pt x="3631257" y="0"/>
                </a:lnTo>
                <a:lnTo>
                  <a:pt x="3631257" y="3295366"/>
                </a:lnTo>
                <a:lnTo>
                  <a:pt x="0" y="3295366"/>
                </a:lnTo>
                <a:lnTo>
                  <a:pt x="0" y="0"/>
                </a:lnTo>
                <a:close/>
              </a:path>
            </a:pathLst>
          </a:custGeom>
          <a:blipFill>
            <a:blip r:embed="rId3"/>
            <a:stretch>
              <a:fillRect l="0" t="0" r="0" b="0"/>
            </a:stretch>
          </a:blipFill>
        </p:spPr>
      </p:sp>
      <p:sp>
        <p:nvSpPr>
          <p:cNvPr name="Freeform 4" id="4"/>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4"/>
            <a:stretch>
              <a:fillRect l="0" t="0" r="0" b="0"/>
            </a:stretch>
          </a:blipFill>
        </p:spPr>
      </p:sp>
      <p:sp>
        <p:nvSpPr>
          <p:cNvPr name="Freeform 5" id="5"/>
          <p:cNvSpPr/>
          <p:nvPr/>
        </p:nvSpPr>
        <p:spPr>
          <a:xfrm flipH="false" flipV="false" rot="2523674">
            <a:off x="-768549" y="8375750"/>
            <a:ext cx="3966278" cy="3822501"/>
          </a:xfrm>
          <a:custGeom>
            <a:avLst/>
            <a:gdLst/>
            <a:ahLst/>
            <a:cxnLst/>
            <a:rect r="r" b="b" t="t" l="l"/>
            <a:pathLst>
              <a:path h="3822501" w="3966278">
                <a:moveTo>
                  <a:pt x="0" y="0"/>
                </a:moveTo>
                <a:lnTo>
                  <a:pt x="3966279" y="0"/>
                </a:lnTo>
                <a:lnTo>
                  <a:pt x="3966279" y="3822500"/>
                </a:lnTo>
                <a:lnTo>
                  <a:pt x="0" y="3822500"/>
                </a:lnTo>
                <a:lnTo>
                  <a:pt x="0" y="0"/>
                </a:lnTo>
                <a:close/>
              </a:path>
            </a:pathLst>
          </a:custGeom>
          <a:blipFill>
            <a:blip r:embed="rId5"/>
            <a:stretch>
              <a:fillRect l="0" t="0" r="0" b="0"/>
            </a:stretch>
          </a:blipFill>
        </p:spPr>
      </p:sp>
      <p:sp>
        <p:nvSpPr>
          <p:cNvPr name="Freeform 6" id="6"/>
          <p:cNvSpPr/>
          <p:nvPr/>
        </p:nvSpPr>
        <p:spPr>
          <a:xfrm flipH="false" flipV="false" rot="-2829396">
            <a:off x="16595204" y="61939"/>
            <a:ext cx="3367561" cy="3245487"/>
          </a:xfrm>
          <a:custGeom>
            <a:avLst/>
            <a:gdLst/>
            <a:ahLst/>
            <a:cxnLst/>
            <a:rect r="r" b="b" t="t" l="l"/>
            <a:pathLst>
              <a:path h="3245487" w="3367561">
                <a:moveTo>
                  <a:pt x="0" y="0"/>
                </a:moveTo>
                <a:lnTo>
                  <a:pt x="3367561" y="0"/>
                </a:lnTo>
                <a:lnTo>
                  <a:pt x="3367561" y="3245487"/>
                </a:lnTo>
                <a:lnTo>
                  <a:pt x="0" y="3245487"/>
                </a:lnTo>
                <a:lnTo>
                  <a:pt x="0" y="0"/>
                </a:lnTo>
                <a:close/>
              </a:path>
            </a:pathLst>
          </a:custGeom>
          <a:blipFill>
            <a:blip r:embed="rId5"/>
            <a:stretch>
              <a:fillRect l="0" t="0" r="0" b="0"/>
            </a:stretch>
          </a:blipFill>
        </p:spPr>
      </p:sp>
      <p:sp>
        <p:nvSpPr>
          <p:cNvPr name="Freeform 7" id="7"/>
          <p:cNvSpPr/>
          <p:nvPr/>
        </p:nvSpPr>
        <p:spPr>
          <a:xfrm flipH="false" flipV="false" rot="0">
            <a:off x="-1381179" y="4022716"/>
            <a:ext cx="2762357" cy="4565879"/>
          </a:xfrm>
          <a:custGeom>
            <a:avLst/>
            <a:gdLst/>
            <a:ahLst/>
            <a:cxnLst/>
            <a:rect r="r" b="b" t="t" l="l"/>
            <a:pathLst>
              <a:path h="4565879" w="2762357">
                <a:moveTo>
                  <a:pt x="0" y="0"/>
                </a:moveTo>
                <a:lnTo>
                  <a:pt x="2762358" y="0"/>
                </a:lnTo>
                <a:lnTo>
                  <a:pt x="2762358" y="4565880"/>
                </a:lnTo>
                <a:lnTo>
                  <a:pt x="0" y="4565880"/>
                </a:lnTo>
                <a:lnTo>
                  <a:pt x="0" y="0"/>
                </a:lnTo>
                <a:close/>
              </a:path>
            </a:pathLst>
          </a:custGeom>
          <a:blipFill>
            <a:blip r:embed="rId6"/>
            <a:stretch>
              <a:fillRect l="0" t="0" r="0" b="0"/>
            </a:stretch>
          </a:blipFill>
        </p:spPr>
      </p:sp>
      <p:sp>
        <p:nvSpPr>
          <p:cNvPr name="Freeform 8" id="8"/>
          <p:cNvSpPr/>
          <p:nvPr/>
        </p:nvSpPr>
        <p:spPr>
          <a:xfrm flipH="false" flipV="false" rot="0">
            <a:off x="16736567" y="4592514"/>
            <a:ext cx="3102866" cy="3118458"/>
          </a:xfrm>
          <a:custGeom>
            <a:avLst/>
            <a:gdLst/>
            <a:ahLst/>
            <a:cxnLst/>
            <a:rect r="r" b="b" t="t" l="l"/>
            <a:pathLst>
              <a:path h="3118458" w="3102866">
                <a:moveTo>
                  <a:pt x="0" y="0"/>
                </a:moveTo>
                <a:lnTo>
                  <a:pt x="3102866" y="0"/>
                </a:lnTo>
                <a:lnTo>
                  <a:pt x="3102866" y="3118458"/>
                </a:lnTo>
                <a:lnTo>
                  <a:pt x="0" y="3118458"/>
                </a:lnTo>
                <a:lnTo>
                  <a:pt x="0" y="0"/>
                </a:lnTo>
                <a:close/>
              </a:path>
            </a:pathLst>
          </a:custGeom>
          <a:blipFill>
            <a:blip r:embed="rId7"/>
            <a:stretch>
              <a:fillRect l="0" t="0" r="0" b="0"/>
            </a:stretch>
          </a:blipFill>
        </p:spPr>
      </p:sp>
      <p:sp>
        <p:nvSpPr>
          <p:cNvPr name="Freeform 9" id="9"/>
          <p:cNvSpPr/>
          <p:nvPr/>
        </p:nvSpPr>
        <p:spPr>
          <a:xfrm flipH="false" flipV="false" rot="-10726236">
            <a:off x="13288786" y="-648443"/>
            <a:ext cx="4156830" cy="1979691"/>
          </a:xfrm>
          <a:custGeom>
            <a:avLst/>
            <a:gdLst/>
            <a:ahLst/>
            <a:cxnLst/>
            <a:rect r="r" b="b" t="t" l="l"/>
            <a:pathLst>
              <a:path h="1979691" w="4156830">
                <a:moveTo>
                  <a:pt x="0" y="0"/>
                </a:moveTo>
                <a:lnTo>
                  <a:pt x="4156830" y="0"/>
                </a:lnTo>
                <a:lnTo>
                  <a:pt x="4156830" y="1979691"/>
                </a:lnTo>
                <a:lnTo>
                  <a:pt x="0" y="1979691"/>
                </a:lnTo>
                <a:lnTo>
                  <a:pt x="0" y="0"/>
                </a:lnTo>
                <a:close/>
              </a:path>
            </a:pathLst>
          </a:custGeom>
          <a:blipFill>
            <a:blip r:embed="rId8"/>
            <a:stretch>
              <a:fillRect l="0" t="0" r="0" b="0"/>
            </a:stretch>
          </a:blipFill>
        </p:spPr>
      </p:sp>
      <p:sp>
        <p:nvSpPr>
          <p:cNvPr name="Freeform 10" id="10"/>
          <p:cNvSpPr/>
          <p:nvPr/>
        </p:nvSpPr>
        <p:spPr>
          <a:xfrm flipH="false" flipV="false" rot="0">
            <a:off x="2702228" y="3138413"/>
            <a:ext cx="5812699" cy="6208490"/>
          </a:xfrm>
          <a:custGeom>
            <a:avLst/>
            <a:gdLst/>
            <a:ahLst/>
            <a:cxnLst/>
            <a:rect r="r" b="b" t="t" l="l"/>
            <a:pathLst>
              <a:path h="6208490" w="5812699">
                <a:moveTo>
                  <a:pt x="0" y="0"/>
                </a:moveTo>
                <a:lnTo>
                  <a:pt x="5812698" y="0"/>
                </a:lnTo>
                <a:lnTo>
                  <a:pt x="5812698" y="6208490"/>
                </a:lnTo>
                <a:lnTo>
                  <a:pt x="0" y="6208490"/>
                </a:lnTo>
                <a:lnTo>
                  <a:pt x="0" y="0"/>
                </a:lnTo>
                <a:close/>
              </a:path>
            </a:pathLst>
          </a:custGeom>
          <a:blipFill>
            <a:blip r:embed="rId9"/>
            <a:stretch>
              <a:fillRect l="0" t="0" r="0" b="0"/>
            </a:stretch>
          </a:blipFill>
        </p:spPr>
      </p:sp>
      <p:sp>
        <p:nvSpPr>
          <p:cNvPr name="TextBox 11" id="11"/>
          <p:cNvSpPr txBox="true"/>
          <p:nvPr/>
        </p:nvSpPr>
        <p:spPr>
          <a:xfrm rot="0">
            <a:off x="2506858" y="1899692"/>
            <a:ext cx="14229709" cy="1073785"/>
          </a:xfrm>
          <a:prstGeom prst="rect">
            <a:avLst/>
          </a:prstGeom>
        </p:spPr>
        <p:txBody>
          <a:bodyPr anchor="t" rtlCol="false" tIns="0" lIns="0" bIns="0" rIns="0">
            <a:spAutoFit/>
          </a:bodyPr>
          <a:lstStyle/>
          <a:p>
            <a:pPr algn="l" marL="0" indent="0" lvl="0">
              <a:lnSpc>
                <a:spcPts val="4339"/>
              </a:lnSpc>
              <a:spcBef>
                <a:spcPct val="0"/>
              </a:spcBef>
            </a:pPr>
            <a:r>
              <a:rPr lang="en-US" sz="3099">
                <a:solidFill>
                  <a:srgbClr val="404040"/>
                </a:solidFill>
                <a:latin typeface="Montserrat Medium"/>
              </a:rPr>
              <a:t> =   To generate all the possible solutions to overcome the problem statements.</a:t>
            </a:r>
          </a:p>
        </p:txBody>
      </p:sp>
      <p:sp>
        <p:nvSpPr>
          <p:cNvPr name="TextBox 12" id="12"/>
          <p:cNvSpPr txBox="true"/>
          <p:nvPr/>
        </p:nvSpPr>
        <p:spPr>
          <a:xfrm rot="0">
            <a:off x="2281499" y="189003"/>
            <a:ext cx="3371651" cy="2280920"/>
          </a:xfrm>
          <a:prstGeom prst="rect">
            <a:avLst/>
          </a:prstGeom>
        </p:spPr>
        <p:txBody>
          <a:bodyPr anchor="t" rtlCol="false" tIns="0" lIns="0" bIns="0" rIns="0">
            <a:spAutoFit/>
          </a:bodyPr>
          <a:lstStyle/>
          <a:p>
            <a:pPr algn="l" marL="0" indent="0" lvl="0">
              <a:lnSpc>
                <a:spcPts val="18340"/>
              </a:lnSpc>
              <a:spcBef>
                <a:spcPct val="0"/>
              </a:spcBef>
            </a:pPr>
            <a:r>
              <a:rPr lang="en-US" sz="14000">
                <a:solidFill>
                  <a:srgbClr val="404040"/>
                </a:solidFill>
                <a:latin typeface="Hibernate"/>
              </a:rPr>
              <a:t>IDEATE</a:t>
            </a:r>
          </a:p>
        </p:txBody>
      </p:sp>
      <p:sp>
        <p:nvSpPr>
          <p:cNvPr name="TextBox 13" id="13"/>
          <p:cNvSpPr txBox="true"/>
          <p:nvPr/>
        </p:nvSpPr>
        <p:spPr>
          <a:xfrm rot="0">
            <a:off x="3040753" y="4554414"/>
            <a:ext cx="5281449" cy="1168908"/>
          </a:xfrm>
          <a:prstGeom prst="rect">
            <a:avLst/>
          </a:prstGeom>
        </p:spPr>
        <p:txBody>
          <a:bodyPr anchor="t" rtlCol="false" tIns="0" lIns="0" bIns="0" rIns="0">
            <a:spAutoFit/>
          </a:bodyPr>
          <a:lstStyle/>
          <a:p>
            <a:pPr algn="ctr">
              <a:lnSpc>
                <a:spcPts val="4715"/>
              </a:lnSpc>
              <a:spcBef>
                <a:spcPct val="0"/>
              </a:spcBef>
            </a:pPr>
            <a:r>
              <a:rPr lang="en-US" sz="3599">
                <a:solidFill>
                  <a:srgbClr val="404040"/>
                </a:solidFill>
                <a:latin typeface="Hibernate"/>
              </a:rPr>
              <a:t>CREATE A NEW TYPE OF FIBER OPTIC CABLE THAT HAVE A HIGHER BANDWIDTH USAGE</a:t>
            </a:r>
          </a:p>
        </p:txBody>
      </p:sp>
      <p:sp>
        <p:nvSpPr>
          <p:cNvPr name="TextBox 14" id="14"/>
          <p:cNvSpPr txBox="true"/>
          <p:nvPr/>
        </p:nvSpPr>
        <p:spPr>
          <a:xfrm rot="0">
            <a:off x="2702228" y="5951347"/>
            <a:ext cx="5619974" cy="3306953"/>
          </a:xfrm>
          <a:prstGeom prst="rect">
            <a:avLst/>
          </a:prstGeom>
        </p:spPr>
        <p:txBody>
          <a:bodyPr anchor="t" rtlCol="false" tIns="0" lIns="0" bIns="0" rIns="0">
            <a:spAutoFit/>
          </a:bodyPr>
          <a:lstStyle/>
          <a:p>
            <a:pPr algn="just" marL="539751" indent="-269876" lvl="1">
              <a:lnSpc>
                <a:spcPts val="3275"/>
              </a:lnSpc>
              <a:spcBef>
                <a:spcPct val="0"/>
              </a:spcBef>
              <a:buFont typeface="Arial"/>
              <a:buChar char="•"/>
            </a:pPr>
            <a:r>
              <a:rPr lang="en-US" sz="2500">
                <a:solidFill>
                  <a:srgbClr val="404040"/>
                </a:solidFill>
                <a:latin typeface="Sniglet"/>
              </a:rPr>
              <a:t>A fiber optic cable can pr</a:t>
            </a:r>
            <a:r>
              <a:rPr lang="en-US" sz="2500">
                <a:solidFill>
                  <a:srgbClr val="404040"/>
                </a:solidFill>
                <a:latin typeface="Sniglet"/>
              </a:rPr>
              <a:t>ovide a higher speed of network but it will be </a:t>
            </a:r>
            <a:r>
              <a:rPr lang="en-US" sz="2500" u="sng">
                <a:solidFill>
                  <a:srgbClr val="404040"/>
                </a:solidFill>
                <a:latin typeface="Sniglet"/>
              </a:rPr>
              <a:t>costly and expensive.</a:t>
            </a:r>
            <a:r>
              <a:rPr lang="en-US" sz="2500">
                <a:solidFill>
                  <a:srgbClr val="404040"/>
                </a:solidFill>
                <a:latin typeface="Sniglet"/>
              </a:rPr>
              <a:t> </a:t>
            </a:r>
          </a:p>
          <a:p>
            <a:pPr algn="just" marL="539751" indent="-269876" lvl="1">
              <a:lnSpc>
                <a:spcPts val="3275"/>
              </a:lnSpc>
              <a:spcBef>
                <a:spcPct val="0"/>
              </a:spcBef>
              <a:buFont typeface="Arial"/>
              <a:buChar char="•"/>
            </a:pPr>
            <a:r>
              <a:rPr lang="en-US" sz="2500">
                <a:solidFill>
                  <a:srgbClr val="404040"/>
                </a:solidFill>
                <a:latin typeface="Sniglet"/>
              </a:rPr>
              <a:t>Creating the cable with a recycled material may result in poor performance as it is not a good electric conductor. </a:t>
            </a:r>
          </a:p>
          <a:p>
            <a:pPr algn="ctr">
              <a:lnSpc>
                <a:spcPts val="3537"/>
              </a:lnSpc>
              <a:spcBef>
                <a:spcPct val="0"/>
              </a:spcBef>
            </a:pPr>
          </a:p>
        </p:txBody>
      </p:sp>
      <p:sp>
        <p:nvSpPr>
          <p:cNvPr name="Freeform 15" id="15"/>
          <p:cNvSpPr/>
          <p:nvPr/>
        </p:nvSpPr>
        <p:spPr>
          <a:xfrm flipH="false" flipV="false" rot="0">
            <a:off x="9981776" y="3138413"/>
            <a:ext cx="5812699" cy="6208490"/>
          </a:xfrm>
          <a:custGeom>
            <a:avLst/>
            <a:gdLst/>
            <a:ahLst/>
            <a:cxnLst/>
            <a:rect r="r" b="b" t="t" l="l"/>
            <a:pathLst>
              <a:path h="6208490" w="5812699">
                <a:moveTo>
                  <a:pt x="0" y="0"/>
                </a:moveTo>
                <a:lnTo>
                  <a:pt x="5812699" y="0"/>
                </a:lnTo>
                <a:lnTo>
                  <a:pt x="5812699" y="6208490"/>
                </a:lnTo>
                <a:lnTo>
                  <a:pt x="0" y="6208490"/>
                </a:lnTo>
                <a:lnTo>
                  <a:pt x="0" y="0"/>
                </a:lnTo>
                <a:close/>
              </a:path>
            </a:pathLst>
          </a:custGeom>
          <a:blipFill>
            <a:blip r:embed="rId9"/>
            <a:stretch>
              <a:fillRect l="0" t="0" r="0" b="0"/>
            </a:stretch>
          </a:blipFill>
        </p:spPr>
      </p:sp>
      <p:sp>
        <p:nvSpPr>
          <p:cNvPr name="TextBox 16" id="16"/>
          <p:cNvSpPr txBox="true"/>
          <p:nvPr/>
        </p:nvSpPr>
        <p:spPr>
          <a:xfrm rot="0">
            <a:off x="10428445" y="4563939"/>
            <a:ext cx="4839346" cy="1105027"/>
          </a:xfrm>
          <a:prstGeom prst="rect">
            <a:avLst/>
          </a:prstGeom>
        </p:spPr>
        <p:txBody>
          <a:bodyPr anchor="t" rtlCol="false" tIns="0" lIns="0" bIns="0" rIns="0">
            <a:spAutoFit/>
          </a:bodyPr>
          <a:lstStyle/>
          <a:p>
            <a:pPr algn="ctr">
              <a:lnSpc>
                <a:spcPts val="4453"/>
              </a:lnSpc>
              <a:spcBef>
                <a:spcPct val="0"/>
              </a:spcBef>
            </a:pPr>
            <a:r>
              <a:rPr lang="en-US" sz="3399">
                <a:solidFill>
                  <a:srgbClr val="404040"/>
                </a:solidFill>
                <a:latin typeface="Hibernate"/>
              </a:rPr>
              <a:t>CREATE A WIRELESS ROUTER WITH HIGHER FREQUENCIES WHICH IS 8GHZ</a:t>
            </a:r>
            <a:r>
              <a:rPr lang="en-US" sz="3399">
                <a:solidFill>
                  <a:srgbClr val="404040"/>
                </a:solidFill>
                <a:latin typeface="Hibernate"/>
              </a:rPr>
              <a:t> </a:t>
            </a:r>
          </a:p>
        </p:txBody>
      </p:sp>
      <p:sp>
        <p:nvSpPr>
          <p:cNvPr name="TextBox 17" id="17"/>
          <p:cNvSpPr txBox="true"/>
          <p:nvPr/>
        </p:nvSpPr>
        <p:spPr>
          <a:xfrm rot="0">
            <a:off x="9981776" y="5932273"/>
            <a:ext cx="5646262" cy="3519297"/>
          </a:xfrm>
          <a:prstGeom prst="rect">
            <a:avLst/>
          </a:prstGeom>
        </p:spPr>
        <p:txBody>
          <a:bodyPr anchor="t" rtlCol="false" tIns="0" lIns="0" bIns="0" rIns="0">
            <a:spAutoFit/>
          </a:bodyPr>
          <a:lstStyle/>
          <a:p>
            <a:pPr algn="just" marL="518162" indent="-259081" lvl="1">
              <a:lnSpc>
                <a:spcPts val="3144"/>
              </a:lnSpc>
              <a:buFont typeface="Arial"/>
              <a:buChar char="•"/>
            </a:pPr>
            <a:r>
              <a:rPr lang="en-US" sz="2400">
                <a:solidFill>
                  <a:srgbClr val="404040"/>
                </a:solidFill>
                <a:latin typeface="Sniglet"/>
              </a:rPr>
              <a:t>This will provide faster speeds and more stable connections.</a:t>
            </a:r>
            <a:r>
              <a:rPr lang="en-US" sz="2400">
                <a:solidFill>
                  <a:srgbClr val="404040"/>
                </a:solidFill>
                <a:latin typeface="Sniglet"/>
              </a:rPr>
              <a:t> </a:t>
            </a:r>
          </a:p>
          <a:p>
            <a:pPr algn="just" marL="518162" indent="-259081" lvl="1">
              <a:lnSpc>
                <a:spcPts val="3144"/>
              </a:lnSpc>
              <a:buFont typeface="Arial"/>
              <a:buChar char="•"/>
            </a:pPr>
            <a:r>
              <a:rPr lang="en-US" sz="2400">
                <a:solidFill>
                  <a:srgbClr val="404040"/>
                </a:solidFill>
                <a:latin typeface="Sniglet"/>
              </a:rPr>
              <a:t>The shorter waves make it less able to penetrate walls and solid objects. So, it provides internet at a shorter range. By making it portable, this issue won’t be a problem as it can be brought anywhere you go. </a:t>
            </a:r>
          </a:p>
          <a:p>
            <a:pPr algn="ctr">
              <a:lnSpc>
                <a:spcPts val="3144"/>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alphaModFix amt="50000"/>
            </a:blip>
            <a:stretch>
              <a:fillRect l="-70429" t="0" r="-70429" b="0"/>
            </a:stretch>
          </a:blipFill>
        </p:spPr>
      </p:sp>
      <p:sp>
        <p:nvSpPr>
          <p:cNvPr name="Freeform 3" id="3"/>
          <p:cNvSpPr/>
          <p:nvPr/>
        </p:nvSpPr>
        <p:spPr>
          <a:xfrm flipH="false" flipV="false" rot="0">
            <a:off x="-1381179" y="-618983"/>
            <a:ext cx="3631257" cy="3295366"/>
          </a:xfrm>
          <a:custGeom>
            <a:avLst/>
            <a:gdLst/>
            <a:ahLst/>
            <a:cxnLst/>
            <a:rect r="r" b="b" t="t" l="l"/>
            <a:pathLst>
              <a:path h="3295366" w="3631257">
                <a:moveTo>
                  <a:pt x="0" y="0"/>
                </a:moveTo>
                <a:lnTo>
                  <a:pt x="3631257" y="0"/>
                </a:lnTo>
                <a:lnTo>
                  <a:pt x="3631257" y="3295366"/>
                </a:lnTo>
                <a:lnTo>
                  <a:pt x="0" y="3295366"/>
                </a:lnTo>
                <a:lnTo>
                  <a:pt x="0" y="0"/>
                </a:lnTo>
                <a:close/>
              </a:path>
            </a:pathLst>
          </a:custGeom>
          <a:blipFill>
            <a:blip r:embed="rId3"/>
            <a:stretch>
              <a:fillRect l="0" t="0" r="0" b="0"/>
            </a:stretch>
          </a:blipFill>
        </p:spPr>
      </p:sp>
      <p:sp>
        <p:nvSpPr>
          <p:cNvPr name="Freeform 4" id="4"/>
          <p:cNvSpPr/>
          <p:nvPr/>
        </p:nvSpPr>
        <p:spPr>
          <a:xfrm flipH="false" flipV="false" rot="0">
            <a:off x="16323134" y="8156869"/>
            <a:ext cx="2436684" cy="2692468"/>
          </a:xfrm>
          <a:custGeom>
            <a:avLst/>
            <a:gdLst/>
            <a:ahLst/>
            <a:cxnLst/>
            <a:rect r="r" b="b" t="t" l="l"/>
            <a:pathLst>
              <a:path h="2692468" w="2436684">
                <a:moveTo>
                  <a:pt x="0" y="0"/>
                </a:moveTo>
                <a:lnTo>
                  <a:pt x="2436684" y="0"/>
                </a:lnTo>
                <a:lnTo>
                  <a:pt x="2436684" y="2692469"/>
                </a:lnTo>
                <a:lnTo>
                  <a:pt x="0" y="2692469"/>
                </a:lnTo>
                <a:lnTo>
                  <a:pt x="0" y="0"/>
                </a:lnTo>
                <a:close/>
              </a:path>
            </a:pathLst>
          </a:custGeom>
          <a:blipFill>
            <a:blip r:embed="rId4"/>
            <a:stretch>
              <a:fillRect l="0" t="0" r="0" b="0"/>
            </a:stretch>
          </a:blipFill>
        </p:spPr>
      </p:sp>
      <p:sp>
        <p:nvSpPr>
          <p:cNvPr name="Freeform 5" id="5"/>
          <p:cNvSpPr/>
          <p:nvPr/>
        </p:nvSpPr>
        <p:spPr>
          <a:xfrm flipH="false" flipV="false" rot="2523674">
            <a:off x="-768549" y="8375750"/>
            <a:ext cx="3966278" cy="3822501"/>
          </a:xfrm>
          <a:custGeom>
            <a:avLst/>
            <a:gdLst/>
            <a:ahLst/>
            <a:cxnLst/>
            <a:rect r="r" b="b" t="t" l="l"/>
            <a:pathLst>
              <a:path h="3822501" w="3966278">
                <a:moveTo>
                  <a:pt x="0" y="0"/>
                </a:moveTo>
                <a:lnTo>
                  <a:pt x="3966279" y="0"/>
                </a:lnTo>
                <a:lnTo>
                  <a:pt x="3966279" y="3822500"/>
                </a:lnTo>
                <a:lnTo>
                  <a:pt x="0" y="3822500"/>
                </a:lnTo>
                <a:lnTo>
                  <a:pt x="0" y="0"/>
                </a:lnTo>
                <a:close/>
              </a:path>
            </a:pathLst>
          </a:custGeom>
          <a:blipFill>
            <a:blip r:embed="rId5"/>
            <a:stretch>
              <a:fillRect l="0" t="0" r="0" b="0"/>
            </a:stretch>
          </a:blipFill>
        </p:spPr>
      </p:sp>
      <p:sp>
        <p:nvSpPr>
          <p:cNvPr name="Freeform 6" id="6"/>
          <p:cNvSpPr/>
          <p:nvPr/>
        </p:nvSpPr>
        <p:spPr>
          <a:xfrm flipH="false" flipV="false" rot="-2829396">
            <a:off x="16595204" y="61939"/>
            <a:ext cx="3367561" cy="3245487"/>
          </a:xfrm>
          <a:custGeom>
            <a:avLst/>
            <a:gdLst/>
            <a:ahLst/>
            <a:cxnLst/>
            <a:rect r="r" b="b" t="t" l="l"/>
            <a:pathLst>
              <a:path h="3245487" w="3367561">
                <a:moveTo>
                  <a:pt x="0" y="0"/>
                </a:moveTo>
                <a:lnTo>
                  <a:pt x="3367561" y="0"/>
                </a:lnTo>
                <a:lnTo>
                  <a:pt x="3367561" y="3245487"/>
                </a:lnTo>
                <a:lnTo>
                  <a:pt x="0" y="3245487"/>
                </a:lnTo>
                <a:lnTo>
                  <a:pt x="0" y="0"/>
                </a:lnTo>
                <a:close/>
              </a:path>
            </a:pathLst>
          </a:custGeom>
          <a:blipFill>
            <a:blip r:embed="rId5"/>
            <a:stretch>
              <a:fillRect l="0" t="0" r="0" b="0"/>
            </a:stretch>
          </a:blipFill>
        </p:spPr>
      </p:sp>
      <p:sp>
        <p:nvSpPr>
          <p:cNvPr name="Freeform 7" id="7"/>
          <p:cNvSpPr/>
          <p:nvPr/>
        </p:nvSpPr>
        <p:spPr>
          <a:xfrm flipH="false" flipV="false" rot="0">
            <a:off x="-1381179" y="4022716"/>
            <a:ext cx="2762357" cy="4565879"/>
          </a:xfrm>
          <a:custGeom>
            <a:avLst/>
            <a:gdLst/>
            <a:ahLst/>
            <a:cxnLst/>
            <a:rect r="r" b="b" t="t" l="l"/>
            <a:pathLst>
              <a:path h="4565879" w="2762357">
                <a:moveTo>
                  <a:pt x="0" y="0"/>
                </a:moveTo>
                <a:lnTo>
                  <a:pt x="2762358" y="0"/>
                </a:lnTo>
                <a:lnTo>
                  <a:pt x="2762358" y="4565880"/>
                </a:lnTo>
                <a:lnTo>
                  <a:pt x="0" y="4565880"/>
                </a:lnTo>
                <a:lnTo>
                  <a:pt x="0" y="0"/>
                </a:lnTo>
                <a:close/>
              </a:path>
            </a:pathLst>
          </a:custGeom>
          <a:blipFill>
            <a:blip r:embed="rId6"/>
            <a:stretch>
              <a:fillRect l="0" t="0" r="0" b="0"/>
            </a:stretch>
          </a:blipFill>
        </p:spPr>
      </p:sp>
      <p:sp>
        <p:nvSpPr>
          <p:cNvPr name="Freeform 8" id="8"/>
          <p:cNvSpPr/>
          <p:nvPr/>
        </p:nvSpPr>
        <p:spPr>
          <a:xfrm flipH="false" flipV="false" rot="0">
            <a:off x="16736567" y="4592514"/>
            <a:ext cx="3102866" cy="3118458"/>
          </a:xfrm>
          <a:custGeom>
            <a:avLst/>
            <a:gdLst/>
            <a:ahLst/>
            <a:cxnLst/>
            <a:rect r="r" b="b" t="t" l="l"/>
            <a:pathLst>
              <a:path h="3118458" w="3102866">
                <a:moveTo>
                  <a:pt x="0" y="0"/>
                </a:moveTo>
                <a:lnTo>
                  <a:pt x="3102866" y="0"/>
                </a:lnTo>
                <a:lnTo>
                  <a:pt x="3102866" y="3118458"/>
                </a:lnTo>
                <a:lnTo>
                  <a:pt x="0" y="3118458"/>
                </a:lnTo>
                <a:lnTo>
                  <a:pt x="0" y="0"/>
                </a:lnTo>
                <a:close/>
              </a:path>
            </a:pathLst>
          </a:custGeom>
          <a:blipFill>
            <a:blip r:embed="rId7"/>
            <a:stretch>
              <a:fillRect l="0" t="0" r="0" b="0"/>
            </a:stretch>
          </a:blipFill>
        </p:spPr>
      </p:sp>
      <p:sp>
        <p:nvSpPr>
          <p:cNvPr name="Freeform 9" id="9"/>
          <p:cNvSpPr/>
          <p:nvPr/>
        </p:nvSpPr>
        <p:spPr>
          <a:xfrm flipH="false" flipV="false" rot="-10726236">
            <a:off x="13288786" y="-648443"/>
            <a:ext cx="4156830" cy="1979691"/>
          </a:xfrm>
          <a:custGeom>
            <a:avLst/>
            <a:gdLst/>
            <a:ahLst/>
            <a:cxnLst/>
            <a:rect r="r" b="b" t="t" l="l"/>
            <a:pathLst>
              <a:path h="1979691" w="4156830">
                <a:moveTo>
                  <a:pt x="0" y="0"/>
                </a:moveTo>
                <a:lnTo>
                  <a:pt x="4156830" y="0"/>
                </a:lnTo>
                <a:lnTo>
                  <a:pt x="4156830" y="1979691"/>
                </a:lnTo>
                <a:lnTo>
                  <a:pt x="0" y="1979691"/>
                </a:lnTo>
                <a:lnTo>
                  <a:pt x="0" y="0"/>
                </a:lnTo>
                <a:close/>
              </a:path>
            </a:pathLst>
          </a:custGeom>
          <a:blipFill>
            <a:blip r:embed="rId8"/>
            <a:stretch>
              <a:fillRect l="0" t="0" r="0" b="0"/>
            </a:stretch>
          </a:blipFill>
        </p:spPr>
      </p:sp>
      <p:grpSp>
        <p:nvGrpSpPr>
          <p:cNvPr name="Group 10" id="10"/>
          <p:cNvGrpSpPr/>
          <p:nvPr/>
        </p:nvGrpSpPr>
        <p:grpSpPr>
          <a:xfrm rot="0">
            <a:off x="3756542" y="3256808"/>
            <a:ext cx="11303423" cy="2468423"/>
            <a:chOff x="0" y="0"/>
            <a:chExt cx="2977033" cy="650120"/>
          </a:xfrm>
        </p:grpSpPr>
        <p:sp>
          <p:nvSpPr>
            <p:cNvPr name="Freeform 11" id="11"/>
            <p:cNvSpPr/>
            <p:nvPr/>
          </p:nvSpPr>
          <p:spPr>
            <a:xfrm flipH="false" flipV="false" rot="0">
              <a:off x="0" y="0"/>
              <a:ext cx="2977033" cy="650120"/>
            </a:xfrm>
            <a:custGeom>
              <a:avLst/>
              <a:gdLst/>
              <a:ahLst/>
              <a:cxnLst/>
              <a:rect r="r" b="b" t="t" l="l"/>
              <a:pathLst>
                <a:path h="650120" w="2977033">
                  <a:moveTo>
                    <a:pt x="34931" y="0"/>
                  </a:moveTo>
                  <a:lnTo>
                    <a:pt x="2942103" y="0"/>
                  </a:lnTo>
                  <a:cubicBezTo>
                    <a:pt x="2951367" y="0"/>
                    <a:pt x="2960252" y="3680"/>
                    <a:pt x="2966802" y="10231"/>
                  </a:cubicBezTo>
                  <a:cubicBezTo>
                    <a:pt x="2973353" y="16782"/>
                    <a:pt x="2977033" y="25667"/>
                    <a:pt x="2977033" y="34931"/>
                  </a:cubicBezTo>
                  <a:lnTo>
                    <a:pt x="2977033" y="615189"/>
                  </a:lnTo>
                  <a:cubicBezTo>
                    <a:pt x="2977033" y="634481"/>
                    <a:pt x="2961394" y="650120"/>
                    <a:pt x="2942103" y="650120"/>
                  </a:cubicBezTo>
                  <a:lnTo>
                    <a:pt x="34931" y="650120"/>
                  </a:lnTo>
                  <a:cubicBezTo>
                    <a:pt x="25667" y="650120"/>
                    <a:pt x="16782" y="646440"/>
                    <a:pt x="10231" y="639889"/>
                  </a:cubicBezTo>
                  <a:cubicBezTo>
                    <a:pt x="3680" y="633338"/>
                    <a:pt x="0" y="624453"/>
                    <a:pt x="0" y="615189"/>
                  </a:cubicBezTo>
                  <a:lnTo>
                    <a:pt x="0" y="34931"/>
                  </a:lnTo>
                  <a:cubicBezTo>
                    <a:pt x="0" y="25667"/>
                    <a:pt x="3680" y="16782"/>
                    <a:pt x="10231" y="10231"/>
                  </a:cubicBezTo>
                  <a:cubicBezTo>
                    <a:pt x="16782" y="3680"/>
                    <a:pt x="25667" y="0"/>
                    <a:pt x="34931" y="0"/>
                  </a:cubicBezTo>
                  <a:close/>
                </a:path>
              </a:pathLst>
            </a:custGeom>
            <a:solidFill>
              <a:srgbClr val="FFE4B4"/>
            </a:solidFill>
          </p:spPr>
        </p:sp>
        <p:sp>
          <p:nvSpPr>
            <p:cNvPr name="TextBox 12" id="12"/>
            <p:cNvSpPr txBox="true"/>
            <p:nvPr/>
          </p:nvSpPr>
          <p:spPr>
            <a:xfrm>
              <a:off x="0" y="9525"/>
              <a:ext cx="2977033" cy="640595"/>
            </a:xfrm>
            <a:prstGeom prst="rect">
              <a:avLst/>
            </a:prstGeom>
          </p:spPr>
          <p:txBody>
            <a:bodyPr anchor="ctr" rtlCol="false" tIns="50800" lIns="50800" bIns="50800" rIns="50800"/>
            <a:lstStyle/>
            <a:p>
              <a:pPr algn="ctr">
                <a:lnSpc>
                  <a:spcPts val="2898"/>
                </a:lnSpc>
              </a:pPr>
            </a:p>
          </p:txBody>
        </p:sp>
      </p:grpSp>
      <p:sp>
        <p:nvSpPr>
          <p:cNvPr name="Freeform 13" id="13"/>
          <p:cNvSpPr/>
          <p:nvPr/>
        </p:nvSpPr>
        <p:spPr>
          <a:xfrm flipH="false" flipV="false" rot="0">
            <a:off x="1992188" y="3307616"/>
            <a:ext cx="4567523" cy="2366808"/>
          </a:xfrm>
          <a:custGeom>
            <a:avLst/>
            <a:gdLst/>
            <a:ahLst/>
            <a:cxnLst/>
            <a:rect r="r" b="b" t="t" l="l"/>
            <a:pathLst>
              <a:path h="2366808" w="4567523">
                <a:moveTo>
                  <a:pt x="0" y="0"/>
                </a:moveTo>
                <a:lnTo>
                  <a:pt x="4567523" y="0"/>
                </a:lnTo>
                <a:lnTo>
                  <a:pt x="4567523" y="2366807"/>
                </a:lnTo>
                <a:lnTo>
                  <a:pt x="0" y="23668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4" id="14"/>
          <p:cNvGrpSpPr/>
          <p:nvPr/>
        </p:nvGrpSpPr>
        <p:grpSpPr>
          <a:xfrm rot="0">
            <a:off x="3756542" y="6305656"/>
            <a:ext cx="11384383" cy="3025671"/>
            <a:chOff x="0" y="0"/>
            <a:chExt cx="2998356" cy="796885"/>
          </a:xfrm>
        </p:grpSpPr>
        <p:sp>
          <p:nvSpPr>
            <p:cNvPr name="Freeform 15" id="15"/>
            <p:cNvSpPr/>
            <p:nvPr/>
          </p:nvSpPr>
          <p:spPr>
            <a:xfrm flipH="false" flipV="false" rot="0">
              <a:off x="0" y="0"/>
              <a:ext cx="2998356" cy="796885"/>
            </a:xfrm>
            <a:custGeom>
              <a:avLst/>
              <a:gdLst/>
              <a:ahLst/>
              <a:cxnLst/>
              <a:rect r="r" b="b" t="t" l="l"/>
              <a:pathLst>
                <a:path h="796885" w="2998356">
                  <a:moveTo>
                    <a:pt x="34682" y="0"/>
                  </a:moveTo>
                  <a:lnTo>
                    <a:pt x="2963674" y="0"/>
                  </a:lnTo>
                  <a:cubicBezTo>
                    <a:pt x="2972872" y="0"/>
                    <a:pt x="2981693" y="3654"/>
                    <a:pt x="2988198" y="10158"/>
                  </a:cubicBezTo>
                  <a:cubicBezTo>
                    <a:pt x="2994702" y="16662"/>
                    <a:pt x="2998356" y="25484"/>
                    <a:pt x="2998356" y="34682"/>
                  </a:cubicBezTo>
                  <a:lnTo>
                    <a:pt x="2998356" y="762202"/>
                  </a:lnTo>
                  <a:cubicBezTo>
                    <a:pt x="2998356" y="771400"/>
                    <a:pt x="2994702" y="780222"/>
                    <a:pt x="2988198" y="786726"/>
                  </a:cubicBezTo>
                  <a:cubicBezTo>
                    <a:pt x="2981693" y="793231"/>
                    <a:pt x="2972872" y="796885"/>
                    <a:pt x="2963674" y="796885"/>
                  </a:cubicBezTo>
                  <a:lnTo>
                    <a:pt x="34682" y="796885"/>
                  </a:lnTo>
                  <a:cubicBezTo>
                    <a:pt x="25484" y="796885"/>
                    <a:pt x="16662" y="793231"/>
                    <a:pt x="10158" y="786726"/>
                  </a:cubicBezTo>
                  <a:cubicBezTo>
                    <a:pt x="3654" y="780222"/>
                    <a:pt x="0" y="771400"/>
                    <a:pt x="0" y="762202"/>
                  </a:cubicBezTo>
                  <a:lnTo>
                    <a:pt x="0" y="34682"/>
                  </a:lnTo>
                  <a:cubicBezTo>
                    <a:pt x="0" y="25484"/>
                    <a:pt x="3654" y="16662"/>
                    <a:pt x="10158" y="10158"/>
                  </a:cubicBezTo>
                  <a:cubicBezTo>
                    <a:pt x="16662" y="3654"/>
                    <a:pt x="25484" y="0"/>
                    <a:pt x="34682" y="0"/>
                  </a:cubicBezTo>
                  <a:close/>
                </a:path>
              </a:pathLst>
            </a:custGeom>
            <a:solidFill>
              <a:srgbClr val="FFE4B4"/>
            </a:solidFill>
          </p:spPr>
        </p:sp>
        <p:sp>
          <p:nvSpPr>
            <p:cNvPr name="TextBox 16" id="16"/>
            <p:cNvSpPr txBox="true"/>
            <p:nvPr/>
          </p:nvSpPr>
          <p:spPr>
            <a:xfrm>
              <a:off x="0" y="9525"/>
              <a:ext cx="2998356" cy="787360"/>
            </a:xfrm>
            <a:prstGeom prst="rect">
              <a:avLst/>
            </a:prstGeom>
          </p:spPr>
          <p:txBody>
            <a:bodyPr anchor="ctr" rtlCol="false" tIns="50800" lIns="50800" bIns="50800" rIns="50800"/>
            <a:lstStyle/>
            <a:p>
              <a:pPr algn="ctr">
                <a:lnSpc>
                  <a:spcPts val="2898"/>
                </a:lnSpc>
              </a:pPr>
            </a:p>
          </p:txBody>
        </p:sp>
      </p:grpSp>
      <p:sp>
        <p:nvSpPr>
          <p:cNvPr name="Freeform 17" id="17"/>
          <p:cNvSpPr/>
          <p:nvPr/>
        </p:nvSpPr>
        <p:spPr>
          <a:xfrm flipH="false" flipV="false" rot="0">
            <a:off x="1992188" y="6635088"/>
            <a:ext cx="4567523" cy="2366808"/>
          </a:xfrm>
          <a:custGeom>
            <a:avLst/>
            <a:gdLst/>
            <a:ahLst/>
            <a:cxnLst/>
            <a:rect r="r" b="b" t="t" l="l"/>
            <a:pathLst>
              <a:path h="2366808" w="4567523">
                <a:moveTo>
                  <a:pt x="0" y="0"/>
                </a:moveTo>
                <a:lnTo>
                  <a:pt x="4567523" y="0"/>
                </a:lnTo>
                <a:lnTo>
                  <a:pt x="4567523" y="2366807"/>
                </a:lnTo>
                <a:lnTo>
                  <a:pt x="0" y="236680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8" id="18"/>
          <p:cNvSpPr/>
          <p:nvPr/>
        </p:nvSpPr>
        <p:spPr>
          <a:xfrm flipH="false" flipV="false" rot="0">
            <a:off x="15313485" y="7710972"/>
            <a:ext cx="2846164" cy="2349379"/>
          </a:xfrm>
          <a:custGeom>
            <a:avLst/>
            <a:gdLst/>
            <a:ahLst/>
            <a:cxnLst/>
            <a:rect r="r" b="b" t="t" l="l"/>
            <a:pathLst>
              <a:path h="2349379" w="2846164">
                <a:moveTo>
                  <a:pt x="0" y="0"/>
                </a:moveTo>
                <a:lnTo>
                  <a:pt x="2846164" y="0"/>
                </a:lnTo>
                <a:lnTo>
                  <a:pt x="2846164" y="2349379"/>
                </a:lnTo>
                <a:lnTo>
                  <a:pt x="0" y="234937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9" id="19"/>
          <p:cNvSpPr txBox="true"/>
          <p:nvPr/>
        </p:nvSpPr>
        <p:spPr>
          <a:xfrm rot="0">
            <a:off x="2250078" y="189003"/>
            <a:ext cx="5850314" cy="2280920"/>
          </a:xfrm>
          <a:prstGeom prst="rect">
            <a:avLst/>
          </a:prstGeom>
        </p:spPr>
        <p:txBody>
          <a:bodyPr anchor="t" rtlCol="false" tIns="0" lIns="0" bIns="0" rIns="0">
            <a:spAutoFit/>
          </a:bodyPr>
          <a:lstStyle/>
          <a:p>
            <a:pPr algn="l" marL="0" indent="0" lvl="0">
              <a:lnSpc>
                <a:spcPts val="18340"/>
              </a:lnSpc>
              <a:spcBef>
                <a:spcPct val="0"/>
              </a:spcBef>
            </a:pPr>
            <a:r>
              <a:rPr lang="en-US" sz="14000">
                <a:solidFill>
                  <a:srgbClr val="404040"/>
                </a:solidFill>
                <a:latin typeface="Hibernate"/>
              </a:rPr>
              <a:t>PROTOTYPE</a:t>
            </a:r>
          </a:p>
        </p:txBody>
      </p:sp>
      <p:sp>
        <p:nvSpPr>
          <p:cNvPr name="TextBox 20" id="20"/>
          <p:cNvSpPr txBox="true"/>
          <p:nvPr/>
        </p:nvSpPr>
        <p:spPr>
          <a:xfrm rot="0">
            <a:off x="2130743" y="2044748"/>
            <a:ext cx="16028906" cy="495300"/>
          </a:xfrm>
          <a:prstGeom prst="rect">
            <a:avLst/>
          </a:prstGeom>
        </p:spPr>
        <p:txBody>
          <a:bodyPr anchor="t" rtlCol="false" tIns="0" lIns="0" bIns="0" rIns="0">
            <a:spAutoFit/>
          </a:bodyPr>
          <a:lstStyle/>
          <a:p>
            <a:pPr algn="l" marL="0" indent="0" lvl="0">
              <a:lnSpc>
                <a:spcPts val="4199"/>
              </a:lnSpc>
              <a:spcBef>
                <a:spcPct val="0"/>
              </a:spcBef>
            </a:pPr>
            <a:r>
              <a:rPr lang="en-US" sz="2999">
                <a:solidFill>
                  <a:srgbClr val="404040"/>
                </a:solidFill>
                <a:latin typeface="Montserrat Medium"/>
              </a:rPr>
              <a:t> =   To choose the most suitable solution to the problem that has been identified.</a:t>
            </a:r>
          </a:p>
        </p:txBody>
      </p:sp>
      <p:sp>
        <p:nvSpPr>
          <p:cNvPr name="TextBox 21" id="21"/>
          <p:cNvSpPr txBox="true"/>
          <p:nvPr/>
        </p:nvSpPr>
        <p:spPr>
          <a:xfrm rot="0">
            <a:off x="2335355" y="3472837"/>
            <a:ext cx="4014632" cy="1998264"/>
          </a:xfrm>
          <a:prstGeom prst="rect">
            <a:avLst/>
          </a:prstGeom>
        </p:spPr>
        <p:txBody>
          <a:bodyPr anchor="t" rtlCol="false" tIns="0" lIns="0" bIns="0" rIns="0">
            <a:spAutoFit/>
          </a:bodyPr>
          <a:lstStyle/>
          <a:p>
            <a:pPr algn="ctr">
              <a:lnSpc>
                <a:spcPts val="3955"/>
              </a:lnSpc>
              <a:spcBef>
                <a:spcPct val="0"/>
              </a:spcBef>
            </a:pPr>
            <a:r>
              <a:rPr lang="en-US" sz="3019">
                <a:solidFill>
                  <a:srgbClr val="404040"/>
                </a:solidFill>
                <a:latin typeface="Montserrat Classic Bold"/>
              </a:rPr>
              <a:t>PROVIDE FASTER SPEEDS AND MORE STABLE CONNECTIONS. </a:t>
            </a:r>
          </a:p>
        </p:txBody>
      </p:sp>
      <p:sp>
        <p:nvSpPr>
          <p:cNvPr name="TextBox 22" id="22"/>
          <p:cNvSpPr txBox="true"/>
          <p:nvPr/>
        </p:nvSpPr>
        <p:spPr>
          <a:xfrm rot="0">
            <a:off x="6715389" y="3802113"/>
            <a:ext cx="7335518" cy="1014289"/>
          </a:xfrm>
          <a:prstGeom prst="rect">
            <a:avLst/>
          </a:prstGeom>
        </p:spPr>
        <p:txBody>
          <a:bodyPr anchor="t" rtlCol="false" tIns="0" lIns="0" bIns="0" rIns="0">
            <a:spAutoFit/>
          </a:bodyPr>
          <a:lstStyle/>
          <a:p>
            <a:pPr algn="ctr">
              <a:lnSpc>
                <a:spcPts val="4030"/>
              </a:lnSpc>
              <a:spcBef>
                <a:spcPct val="0"/>
              </a:spcBef>
            </a:pPr>
            <a:r>
              <a:rPr lang="en-US" sz="3077">
                <a:solidFill>
                  <a:srgbClr val="404040"/>
                </a:solidFill>
                <a:latin typeface="Montserrat Classic"/>
              </a:rPr>
              <a:t>Has</a:t>
            </a:r>
            <a:r>
              <a:rPr lang="en-US" sz="3077">
                <a:solidFill>
                  <a:srgbClr val="404040"/>
                </a:solidFill>
                <a:latin typeface="Montserrat Classic"/>
              </a:rPr>
              <a:t> higher frequency and internet at a shorter range.  </a:t>
            </a:r>
          </a:p>
        </p:txBody>
      </p:sp>
      <p:sp>
        <p:nvSpPr>
          <p:cNvPr name="TextBox 23" id="23"/>
          <p:cNvSpPr txBox="true"/>
          <p:nvPr/>
        </p:nvSpPr>
        <p:spPr>
          <a:xfrm rot="0">
            <a:off x="2192507" y="7168992"/>
            <a:ext cx="4033444" cy="1251374"/>
          </a:xfrm>
          <a:prstGeom prst="rect">
            <a:avLst/>
          </a:prstGeom>
        </p:spPr>
        <p:txBody>
          <a:bodyPr anchor="t" rtlCol="false" tIns="0" lIns="0" bIns="0" rIns="0">
            <a:spAutoFit/>
          </a:bodyPr>
          <a:lstStyle/>
          <a:p>
            <a:pPr algn="ctr">
              <a:lnSpc>
                <a:spcPts val="5021"/>
              </a:lnSpc>
              <a:spcBef>
                <a:spcPct val="0"/>
              </a:spcBef>
            </a:pPr>
            <a:r>
              <a:rPr lang="en-US" sz="3833">
                <a:solidFill>
                  <a:srgbClr val="404040"/>
                </a:solidFill>
                <a:latin typeface="Montserrat Classic Bold"/>
              </a:rPr>
              <a:t>PORTABLE ROUTER</a:t>
            </a:r>
          </a:p>
        </p:txBody>
      </p:sp>
      <p:sp>
        <p:nvSpPr>
          <p:cNvPr name="TextBox 24" id="24"/>
          <p:cNvSpPr txBox="true"/>
          <p:nvPr/>
        </p:nvSpPr>
        <p:spPr>
          <a:xfrm rot="0">
            <a:off x="6639189" y="6693794"/>
            <a:ext cx="8178733" cy="2369312"/>
          </a:xfrm>
          <a:prstGeom prst="rect">
            <a:avLst/>
          </a:prstGeom>
        </p:spPr>
        <p:txBody>
          <a:bodyPr anchor="t" rtlCol="false" tIns="0" lIns="0" bIns="0" rIns="0">
            <a:spAutoFit/>
          </a:bodyPr>
          <a:lstStyle/>
          <a:p>
            <a:pPr algn="ctr">
              <a:lnSpc>
                <a:spcPts val="3798"/>
              </a:lnSpc>
              <a:spcBef>
                <a:spcPct val="0"/>
              </a:spcBef>
            </a:pPr>
            <a:r>
              <a:rPr lang="en-US" sz="2899">
                <a:solidFill>
                  <a:srgbClr val="404040"/>
                </a:solidFill>
                <a:latin typeface="Montserrat Classic"/>
              </a:rPr>
              <a:t>People can access the internet anywhere they want with a faster speed. The router is very user-friendly because it is very easy to take care of and it is small, which will not take up much space in your bag.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DAF35iJln0g</dc:identifier>
  <dcterms:modified xsi:type="dcterms:W3CDTF">2011-08-01T06:04:30Z</dcterms:modified>
  <cp:revision>1</cp:revision>
  <dc:title>GROUP 11 PRESENTATION SLIDE</dc:title>
</cp:coreProperties>
</file>